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6"/>
  </p:notesMasterIdLst>
  <p:sldIdLst>
    <p:sldId id="256" r:id="rId2"/>
    <p:sldId id="258" r:id="rId3"/>
    <p:sldId id="260" r:id="rId4"/>
    <p:sldId id="315" r:id="rId5"/>
    <p:sldId id="303" r:id="rId6"/>
    <p:sldId id="341" r:id="rId7"/>
    <p:sldId id="337" r:id="rId8"/>
    <p:sldId id="310" r:id="rId9"/>
    <p:sldId id="336" r:id="rId10"/>
    <p:sldId id="320" r:id="rId11"/>
    <p:sldId id="321" r:id="rId12"/>
    <p:sldId id="330" r:id="rId13"/>
    <p:sldId id="331" r:id="rId14"/>
    <p:sldId id="332" r:id="rId15"/>
    <p:sldId id="333" r:id="rId16"/>
    <p:sldId id="334" r:id="rId17"/>
    <p:sldId id="335" r:id="rId18"/>
    <p:sldId id="338" r:id="rId19"/>
    <p:sldId id="339" r:id="rId20"/>
    <p:sldId id="340" r:id="rId21"/>
    <p:sldId id="326" r:id="rId22"/>
    <p:sldId id="325" r:id="rId23"/>
    <p:sldId id="343" r:id="rId24"/>
    <p:sldId id="344" r:id="rId25"/>
  </p:sldIdLst>
  <p:sldSz cx="9144000" cy="5143500" type="screen16x9"/>
  <p:notesSz cx="6858000" cy="9144000"/>
  <p:embeddedFontLst>
    <p:embeddedFont>
      <p:font typeface="Montserrat" panose="00000500000000000000" pitchFamily="50" charset="0"/>
      <p:regular r:id="rId27"/>
      <p:bold r:id="rId28"/>
      <p:italic r:id="rId29"/>
      <p:boldItalic r:id="rId30"/>
    </p:embeddedFont>
    <p:embeddedFont>
      <p:font typeface="Montserrat Medium" panose="020B0604020202020204" charset="0"/>
      <p:regular r:id="rId31"/>
      <p:bold r:id="rId32"/>
      <p:italic r:id="rId33"/>
      <p:boldItalic r:id="rId34"/>
    </p:embeddedFont>
    <p:embeddedFont>
      <p:font typeface="Playfair Display" panose="020B060402020202020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PELA Joana R (parceiro)" initials="CJR(" lastIdx="1" clrIdx="0">
    <p:extLst>
      <p:ext uri="{19B8F6BF-5375-455C-9EA6-DF929625EA0E}">
        <p15:presenceInfo xmlns:p15="http://schemas.microsoft.com/office/powerpoint/2012/main" userId="S::JCAPELA@parceiro.sonae.pt::518178a2-633e-410f-b720-af4bc9ecf8d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4A00"/>
    <a:srgbClr val="2F48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693F364-7DA9-4635-A5F5-73A9507ED99B}">
  <a:tblStyle styleId="{2693F364-7DA9-4635-A5F5-73A9507ED9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Estilo com Tema 1 - Destaqu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226" autoAdjust="0"/>
  </p:normalViewPr>
  <p:slideViewPr>
    <p:cSldViewPr snapToGrid="0">
      <p:cViewPr varScale="1">
        <p:scale>
          <a:sx n="138" d="100"/>
          <a:sy n="138" d="100"/>
        </p:scale>
        <p:origin x="756" y="120"/>
      </p:cViewPr>
      <p:guideLst>
        <p:guide orient="horz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ac187c80fb_4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ac187c80fb_4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Especialização: Ovinos (70%), mas com presença de caprinos (28%), ovinos (25%)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8117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ac187c80fb_4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ac187c80fb_4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PT" sz="1100" dirty="0"/>
              <a:t>- Inclui 95 freguesias (10%), distribuídas geograficamente por diferentes regiões da área de estudo, como seja o Alentejo interior, parte do Alentejo litoral, regiões na Lezíria do Tejo e no Centro litoral do país.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PT" dirty="0"/>
              <a:t>- </a:t>
            </a:r>
            <a:r>
              <a:rPr lang="pt-PT" sz="1100" dirty="0"/>
              <a:t>Encontra-se na altitude média mais baixa da área de estudo (93,21), sendo de revelar que por se tratar de um cluster tão disperso, cada região ter uma altimetria diferente.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0702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ac187c80fb_4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ac187c80fb_4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0615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ac187c80fb_4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ac187c80fb_4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424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ac187c80fb_4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ac187c80fb_4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PT" sz="1100" dirty="0"/>
              <a:t>- O cluster inclui 109 freguesias, localizada maioritariamente no interior do país nos distritos de Santarém e Castelo Branco, mas também Portalegre, Leiria e Coimbra.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PT" dirty="0"/>
              <a:t>- </a:t>
            </a:r>
            <a:r>
              <a:rPr lang="pt-PT" sz="1100" dirty="0"/>
              <a:t>Baixa disponibilidade de água e solos maioritariamente pouco produtivos, mas também, ainda que em menor proporção, muito produtivos.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952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ac187c80fb_4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ac187c80fb_4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PT" sz="1100" dirty="0"/>
              <a:t>densidade pecuária moderada e composta maioritariamente por caprinos e alguns ovinos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PT" sz="1100" dirty="0"/>
              <a:t>O cluster integra um número reduzido de freguesias (10) dos distritos de Castelo Branco, Coimbra e Santarém.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520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ac187c80fb_4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ac187c80fb_4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dirty="0"/>
              <a:t>O Cluster 7 é composto por 43 freguesia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PT" sz="1100" dirty="0"/>
              <a:t>São freguesias com uma geomorfologia sem grandes declives, favorece a criação de gado de leite e a disponibilidade de terra para pastagens, abunda solos com produtividade media para prática agrícola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PT" sz="1100" dirty="0"/>
              <a:t>A disponibilidade de água e solo ou terra para pastagem e uma geomorfologia do terreno menos declivoso constituem elementos que influenciam o crescimento do sector do leite e a localização ótima das unidades agrícolas leiteiras em relação a grandes cidades e uma rede de transporte para escoar a produção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03765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ac187c80fb_4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ac187c80fb_4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PT" sz="1100" dirty="0"/>
              <a:t>- O Cluster 8 é constituído por 47 freguesias, predomina a produção de tomate, vinha e equídeos,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PT" dirty="0"/>
              <a:t>- </a:t>
            </a:r>
            <a:r>
              <a:rPr lang="pt-PT" sz="1100" dirty="0"/>
              <a:t>O cluster tem boa disponibilidade de água para irrigação (39%), fator que favorece o desenvolvimento da produção de tomate, vinha e equídeos.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PT" dirty="0"/>
              <a:t>- </a:t>
            </a:r>
            <a:r>
              <a:rPr lang="pt-PT" sz="1100" dirty="0"/>
              <a:t>O cluster tem uma localização estratégica, entre duas grandes cidades Porto e Lisboa, elementos que favorecem o desenvolvimento dos sectores visto que localiza-se perto de mercados</a:t>
            </a:r>
            <a:r>
              <a:rPr lang="pt-PT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93464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ac187c80fb_4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ac187c80fb_4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PT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Cluster associado à atividade especializada em produção de horticultura</a:t>
            </a:r>
          </a:p>
          <a:p>
            <a:r>
              <a:rPr lang="pt-PT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•7 Freguesias (distritos de Leiria, Coimbra e Santarém) de baixa ocupação de superfície agrícola</a:t>
            </a:r>
          </a:p>
          <a:p>
            <a:r>
              <a:rPr lang="pt-PT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•Baixa capacidade de trabalho compensada com a intensidade de produção (forma de lidar com a pequena área de produção mas com bons solos).</a:t>
            </a:r>
          </a:p>
          <a:p>
            <a:r>
              <a:rPr lang="pt-PT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•Os fatores exógenos que dominam uma </a:t>
            </a:r>
            <a:r>
              <a:rPr lang="pt-PT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alta produtividade do trabalho </a:t>
            </a:r>
            <a:r>
              <a:rPr lang="pt-PT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nas áreas deste cluster são a </a:t>
            </a:r>
            <a:r>
              <a:rPr lang="pt-PT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elevada disponibilidade de água </a:t>
            </a:r>
            <a:r>
              <a:rPr lang="pt-PT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 o facto da superfície ter </a:t>
            </a:r>
            <a:r>
              <a:rPr lang="pt-PT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declives entre 8-16%.</a:t>
            </a:r>
            <a:endParaRPr lang="pt-PT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44932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ac187c80fb_4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ac187c80fb_4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0134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5402930dac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5402930dac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ac187c80fb_4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ac187c80fb_4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52058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ac187c80fb_4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ac187c80fb_4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09076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7547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9f3cfcb535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9f3cfcb535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9f3cfcb535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9f3cfcb535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56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PT" sz="1100" b="1" dirty="0"/>
              <a:t>Endógenas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ü"/>
              <a:tabLst/>
              <a:defRPr/>
            </a:pPr>
            <a:r>
              <a:rPr lang="pt-PT" sz="1100" b="1" dirty="0"/>
              <a:t>Total: 29 variáveis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pt-PT" sz="1100" b="1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PT" sz="1100" dirty="0"/>
              <a:t>Intensidade produtiva (produtividade da terra)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PT" sz="1100" dirty="0"/>
              <a:t>Capacidade de trabalho (área trabalhada por unidade de trabalho)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PT" sz="1100" dirty="0"/>
              <a:t>Produtividade do trabalho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PT" sz="1100" dirty="0"/>
              <a:t>Nível de especialização produtiva                         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PT" sz="1100" dirty="0"/>
              <a:t>Padrão de especialização produtiva                                            (16 OTE especializadas)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PT" sz="1100" dirty="0"/>
              <a:t>Densidade pecuária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PT" sz="1100" dirty="0"/>
              <a:t>Composição do efetivo pecuário                                    (bovinos, ovinos, caprinos, equídeos)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PT" sz="1100" dirty="0"/>
              <a:t>Uso superfície agrícola  (terra arável, culturas permanentes, prados e pastagens permanentes)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PT" sz="1100" dirty="0"/>
              <a:t>Fração da freguesia ocupada por agricultura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pt-PT" sz="11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PT" sz="1100" dirty="0"/>
              <a:t>Exógenas:</a:t>
            </a:r>
          </a:p>
          <a:p>
            <a:r>
              <a:rPr lang="pt-PT" sz="1400" b="1" dirty="0"/>
              <a:t>Total: 13 variáveis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PT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PT" sz="1100" dirty="0"/>
              <a:t>precipitação média (mm)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PT" sz="1100" dirty="0"/>
              <a:t>temperatura média (</a:t>
            </a:r>
            <a:r>
              <a:rPr lang="pt-PT" sz="1100" dirty="0" err="1"/>
              <a:t>ºC</a:t>
            </a:r>
            <a:r>
              <a:rPr lang="pt-PT" sz="1100" dirty="0"/>
              <a:t>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PT" sz="1100" dirty="0"/>
              <a:t>altitude média (m) e altitude mínima (m)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PT" sz="1100" dirty="0"/>
              <a:t>desnível (m)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PT" sz="1100" dirty="0"/>
              <a:t>fração da área da freguesia com diferentes declives      (&lt; 8%; 8 - 16%; &gt; 16%)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PT" sz="1100" dirty="0"/>
              <a:t>fração da área da freguesia e produtividade dos solos (pouco produtivos; média produtividade; muito produtivos)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PT" sz="1100" dirty="0"/>
              <a:t>disponibilidade de água de rega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PT" sz="1100" dirty="0"/>
              <a:t>dimensão média das explorações agrícolas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PT" sz="14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pt-PT" sz="1100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82819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5402930dac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5402930dac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>
              <a:spcAft>
                <a:spcPts val="600"/>
              </a:spcAft>
              <a:buSzPts val="1400"/>
              <a:buFont typeface="Arial"/>
              <a:buChar char="●"/>
            </a:pPr>
            <a:r>
              <a:rPr lang="pt-PT" dirty="0"/>
              <a:t>Análise ao nível da paisagem</a:t>
            </a:r>
          </a:p>
          <a:p>
            <a:pPr marL="457200" indent="-317500">
              <a:spcAft>
                <a:spcPts val="600"/>
              </a:spcAft>
              <a:buSzPts val="1400"/>
              <a:buFont typeface="Arial"/>
              <a:buChar char="●"/>
            </a:pPr>
            <a:r>
              <a:rPr lang="pt-PT" dirty="0"/>
              <a:t>Dados do recenseamento Nacional Agrícola 2009 </a:t>
            </a:r>
          </a:p>
          <a:p>
            <a:pPr marL="457200" indent="-317500">
              <a:spcAft>
                <a:spcPts val="600"/>
              </a:spcAft>
              <a:buSzPts val="1400"/>
              <a:buFont typeface="Arial"/>
              <a:buChar char="●"/>
            </a:pPr>
            <a:r>
              <a:rPr lang="pt-PT" dirty="0"/>
              <a:t>Excluem-se as explorações de aves e suínos porque a sua dimensão não é representativa</a:t>
            </a:r>
          </a:p>
          <a:p>
            <a:pPr marL="457200" indent="-317500">
              <a:spcAft>
                <a:spcPts val="600"/>
              </a:spcAft>
              <a:buSzPts val="1400"/>
              <a:buFont typeface="Arial"/>
              <a:buChar char="●"/>
            </a:pPr>
            <a:r>
              <a:rPr lang="pt-PT" dirty="0"/>
              <a:t>Excluem-se explorações não classificadas</a:t>
            </a:r>
          </a:p>
          <a:p>
            <a:pPr marL="457200" indent="-317500">
              <a:spcAft>
                <a:spcPts val="600"/>
              </a:spcAft>
              <a:buSzPts val="1400"/>
              <a:buFont typeface="Arial"/>
              <a:buChar char="●"/>
            </a:pPr>
            <a:r>
              <a:rPr lang="pt-PT" dirty="0"/>
              <a:t>Incluem-se todos os dados incluindo situações de  “NO DATA”</a:t>
            </a:r>
          </a:p>
          <a:p>
            <a:pPr marL="457200" indent="-317500">
              <a:spcAft>
                <a:spcPts val="600"/>
              </a:spcAft>
              <a:buSzPts val="1400"/>
              <a:buFont typeface="Arial"/>
              <a:buChar char="●"/>
            </a:pPr>
            <a:r>
              <a:rPr lang="en-US" dirty="0" err="1"/>
              <a:t>Em</a:t>
            </a:r>
            <a:r>
              <a:rPr lang="en-US" dirty="0"/>
              <a:t> particular para a </a:t>
            </a:r>
            <a:r>
              <a:rPr lang="en-US" dirty="0" err="1"/>
              <a:t>nossa</a:t>
            </a:r>
            <a:r>
              <a:rPr lang="en-US" dirty="0"/>
              <a:t> </a:t>
            </a:r>
            <a:r>
              <a:rPr lang="en-US" dirty="0" err="1"/>
              <a:t>área</a:t>
            </a:r>
            <a:r>
              <a:rPr lang="en-US" dirty="0"/>
              <a:t> de </a:t>
            </a:r>
            <a:r>
              <a:rPr lang="en-US" dirty="0" err="1"/>
              <a:t>estudo</a:t>
            </a:r>
            <a:r>
              <a:rPr lang="en-US" dirty="0"/>
              <a:t>: </a:t>
            </a:r>
          </a:p>
          <a:p>
            <a:pPr marL="736600" lvl="4" indent="-285750" defTabSz="972000">
              <a:spcAft>
                <a:spcPts val="600"/>
              </a:spcAft>
              <a:buSzPts val="1400"/>
              <a:buFont typeface="Wingdings" panose="05000000000000000000" pitchFamily="2" charset="2"/>
              <a:buChar char="Ø"/>
            </a:pPr>
            <a:r>
              <a:rPr lang="en-US" dirty="0"/>
              <a:t>A </a:t>
            </a:r>
            <a:r>
              <a:rPr lang="en-US" dirty="0" err="1"/>
              <a:t>produção</a:t>
            </a:r>
            <a:r>
              <a:rPr lang="en-US" dirty="0"/>
              <a:t> de </a:t>
            </a:r>
            <a:r>
              <a:rPr lang="en-US" dirty="0" err="1"/>
              <a:t>frutos</a:t>
            </a:r>
            <a:r>
              <a:rPr lang="en-US" dirty="0"/>
              <a:t> de </a:t>
            </a:r>
            <a:r>
              <a:rPr lang="en-US" dirty="0" err="1"/>
              <a:t>casca</a:t>
            </a:r>
            <a:r>
              <a:rPr lang="en-US" dirty="0"/>
              <a:t> </a:t>
            </a:r>
            <a:r>
              <a:rPr lang="en-US" dirty="0" err="1"/>
              <a:t>rija</a:t>
            </a:r>
            <a:r>
              <a:rPr lang="en-US" dirty="0"/>
              <a:t> </a:t>
            </a:r>
            <a:r>
              <a:rPr lang="en-US" dirty="0" err="1"/>
              <a:t>corresponde</a:t>
            </a:r>
            <a:r>
              <a:rPr lang="en-US" dirty="0"/>
              <a:t> a Pinheiro </a:t>
            </a:r>
            <a:r>
              <a:rPr lang="en-US" dirty="0" err="1"/>
              <a:t>Manso</a:t>
            </a:r>
            <a:endParaRPr lang="en-US" dirty="0"/>
          </a:p>
          <a:p>
            <a:pPr marL="736600" lvl="4" indent="-285750" defTabSz="972000">
              <a:spcAft>
                <a:spcPts val="600"/>
              </a:spcAft>
              <a:buSzPts val="1400"/>
              <a:buFont typeface="Wingdings" panose="05000000000000000000" pitchFamily="2" charset="2"/>
              <a:buChar char="Ø"/>
            </a:pPr>
            <a:r>
              <a:rPr lang="en-US" dirty="0" err="1"/>
              <a:t>Existem</a:t>
            </a:r>
            <a:r>
              <a:rPr lang="en-US" dirty="0"/>
              <a:t> </a:t>
            </a:r>
            <a:r>
              <a:rPr lang="en-US" dirty="0" err="1"/>
              <a:t>áreas</a:t>
            </a:r>
            <a:r>
              <a:rPr lang="en-US" dirty="0"/>
              <a:t> </a:t>
            </a:r>
            <a:r>
              <a:rPr lang="en-US" dirty="0" err="1"/>
              <a:t>significativas</a:t>
            </a:r>
            <a:r>
              <a:rPr lang="en-US" dirty="0"/>
              <a:t> de </a:t>
            </a:r>
            <a:r>
              <a:rPr lang="en-US" dirty="0" err="1"/>
              <a:t>produção</a:t>
            </a:r>
            <a:r>
              <a:rPr lang="en-US" dirty="0"/>
              <a:t> de arroz e </a:t>
            </a:r>
            <a:r>
              <a:rPr lang="en-US" dirty="0" err="1"/>
              <a:t>especilizadas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tomate</a:t>
            </a:r>
            <a:r>
              <a:rPr lang="en-US" dirty="0"/>
              <a:t> para </a:t>
            </a:r>
            <a:r>
              <a:rPr lang="en-US" dirty="0" err="1"/>
              <a:t>industria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8630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9f3cfcb535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9f3cfcb535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6450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ac187c80fb_4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ac187c80fb_4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2509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ac187c80fb_4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ac187c80fb_4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2549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50" y="1124700"/>
            <a:ext cx="9144000" cy="2894100"/>
          </a:xfrm>
          <a:prstGeom prst="rect">
            <a:avLst/>
          </a:prstGeom>
          <a:solidFill>
            <a:srgbClr val="324A00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171500" y="1516975"/>
            <a:ext cx="6801000" cy="144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Playfair Display"/>
              <a:buNone/>
              <a:defRPr sz="4300" b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390650" y="2957225"/>
            <a:ext cx="6362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Montserrat Medium"/>
              <a:buNone/>
              <a:defRPr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19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19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19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19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19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19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19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19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14" name="Google Shape;14;p2"/>
          <p:cNvSpPr/>
          <p:nvPr/>
        </p:nvSpPr>
        <p:spPr>
          <a:xfrm rot="5400000">
            <a:off x="-667200" y="3755238"/>
            <a:ext cx="2055300" cy="721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10800000">
            <a:off x="7092600" y="947875"/>
            <a:ext cx="2051400" cy="3519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2">
          <p15:clr>
            <a:srgbClr val="FA7B17"/>
          </p15:clr>
        </p15:guide>
        <p15:guide id="2" pos="456">
          <p15:clr>
            <a:srgbClr val="FA7B17"/>
          </p15:clr>
        </p15:guide>
        <p15:guide id="3" orient="horz" pos="2937">
          <p15:clr>
            <a:srgbClr val="FA7B17"/>
          </p15:clr>
        </p15:guide>
        <p15:guide id="4" pos="5304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_1_1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3"/>
          <p:cNvSpPr/>
          <p:nvPr/>
        </p:nvSpPr>
        <p:spPr>
          <a:xfrm>
            <a:off x="0" y="-125"/>
            <a:ext cx="914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3"/>
          <p:cNvSpPr/>
          <p:nvPr/>
        </p:nvSpPr>
        <p:spPr>
          <a:xfrm rot="10800000">
            <a:off x="-12" y="4791475"/>
            <a:ext cx="3183600" cy="351900"/>
          </a:xfrm>
          <a:prstGeom prst="rect">
            <a:avLst/>
          </a:prstGeom>
          <a:solidFill>
            <a:srgbClr val="324A00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3"/>
          <p:cNvSpPr/>
          <p:nvPr/>
        </p:nvSpPr>
        <p:spPr>
          <a:xfrm rot="5400000">
            <a:off x="8276850" y="143125"/>
            <a:ext cx="1007700" cy="721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3_1_1_1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4"/>
          <p:cNvSpPr/>
          <p:nvPr/>
        </p:nvSpPr>
        <p:spPr>
          <a:xfrm>
            <a:off x="0" y="-125"/>
            <a:ext cx="914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34"/>
          <p:cNvSpPr/>
          <p:nvPr/>
        </p:nvSpPr>
        <p:spPr>
          <a:xfrm rot="10800000">
            <a:off x="7088700" y="-125"/>
            <a:ext cx="2055300" cy="721200"/>
          </a:xfrm>
          <a:prstGeom prst="rect">
            <a:avLst/>
          </a:prstGeom>
          <a:solidFill>
            <a:srgbClr val="324A00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4"/>
          <p:cNvSpPr/>
          <p:nvPr/>
        </p:nvSpPr>
        <p:spPr>
          <a:xfrm rot="5400000">
            <a:off x="7942350" y="3941850"/>
            <a:ext cx="2051400" cy="3519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3_1_1_1_1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5"/>
          <p:cNvSpPr/>
          <p:nvPr/>
        </p:nvSpPr>
        <p:spPr>
          <a:xfrm>
            <a:off x="0" y="-125"/>
            <a:ext cx="914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5"/>
          <p:cNvSpPr/>
          <p:nvPr/>
        </p:nvSpPr>
        <p:spPr>
          <a:xfrm rot="10800000">
            <a:off x="0" y="4422181"/>
            <a:ext cx="3189600" cy="721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5"/>
          <p:cNvSpPr/>
          <p:nvPr/>
        </p:nvSpPr>
        <p:spPr>
          <a:xfrm>
            <a:off x="7092600" y="0"/>
            <a:ext cx="2051400" cy="351900"/>
          </a:xfrm>
          <a:prstGeom prst="rect">
            <a:avLst/>
          </a:prstGeom>
          <a:solidFill>
            <a:srgbClr val="324A00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0" y="2305050"/>
            <a:ext cx="5181600" cy="2438400"/>
          </a:xfrm>
          <a:prstGeom prst="rect">
            <a:avLst/>
          </a:prstGeom>
          <a:solidFill>
            <a:srgbClr val="324A00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23975" y="2856900"/>
            <a:ext cx="4457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None/>
              <a:defRPr>
                <a:solidFill>
                  <a:srgbClr val="FFFFFF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723975" y="3512700"/>
            <a:ext cx="2822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Montserrat Medium"/>
              <a:buNone/>
              <a:defRPr sz="16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19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19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19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19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19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19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19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19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/>
          <p:nvPr/>
        </p:nvSpPr>
        <p:spPr>
          <a:xfrm rot="10800000">
            <a:off x="3871838" y="4422288"/>
            <a:ext cx="2055300" cy="721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 rot="5400000">
            <a:off x="8329200" y="143238"/>
            <a:ext cx="1007700" cy="721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/>
          <p:nvPr/>
        </p:nvSpPr>
        <p:spPr>
          <a:xfrm>
            <a:off x="0" y="-125"/>
            <a:ext cx="914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title"/>
          </p:nvPr>
        </p:nvSpPr>
        <p:spPr>
          <a:xfrm>
            <a:off x="723975" y="361950"/>
            <a:ext cx="8520600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None/>
              <a:defRPr>
                <a:solidFill>
                  <a:srgbClr val="324A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None/>
              <a:defRPr>
                <a:solidFill>
                  <a:srgbClr val="324A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None/>
              <a:defRPr>
                <a:solidFill>
                  <a:srgbClr val="324A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None/>
              <a:defRPr>
                <a:solidFill>
                  <a:srgbClr val="324A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None/>
              <a:defRPr>
                <a:solidFill>
                  <a:srgbClr val="324A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None/>
              <a:defRPr>
                <a:solidFill>
                  <a:srgbClr val="324A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None/>
              <a:defRPr>
                <a:solidFill>
                  <a:srgbClr val="324A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None/>
              <a:defRPr>
                <a:solidFill>
                  <a:srgbClr val="324A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None/>
              <a:defRPr>
                <a:solidFill>
                  <a:srgbClr val="324A00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title" idx="2" hasCustomPrompt="1"/>
          </p:nvPr>
        </p:nvSpPr>
        <p:spPr>
          <a:xfrm>
            <a:off x="723975" y="1471400"/>
            <a:ext cx="1136400" cy="68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0" name="Google Shape;100;p16"/>
          <p:cNvSpPr txBox="1">
            <a:spLocks noGrp="1"/>
          </p:cNvSpPr>
          <p:nvPr>
            <p:ph type="title" idx="3"/>
          </p:nvPr>
        </p:nvSpPr>
        <p:spPr>
          <a:xfrm>
            <a:off x="1741350" y="1137900"/>
            <a:ext cx="2715300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title" idx="4"/>
          </p:nvPr>
        </p:nvSpPr>
        <p:spPr>
          <a:xfrm>
            <a:off x="1741350" y="1522850"/>
            <a:ext cx="2472000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 b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title" idx="5" hasCustomPrompt="1"/>
          </p:nvPr>
        </p:nvSpPr>
        <p:spPr>
          <a:xfrm>
            <a:off x="723975" y="2698375"/>
            <a:ext cx="1136400" cy="68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16"/>
          <p:cNvSpPr txBox="1">
            <a:spLocks noGrp="1"/>
          </p:cNvSpPr>
          <p:nvPr>
            <p:ph type="title" idx="6"/>
          </p:nvPr>
        </p:nvSpPr>
        <p:spPr>
          <a:xfrm>
            <a:off x="1741350" y="2364875"/>
            <a:ext cx="2715300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title" idx="7"/>
          </p:nvPr>
        </p:nvSpPr>
        <p:spPr>
          <a:xfrm>
            <a:off x="1741350" y="2749825"/>
            <a:ext cx="2472000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 b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title" idx="8" hasCustomPrompt="1"/>
          </p:nvPr>
        </p:nvSpPr>
        <p:spPr>
          <a:xfrm>
            <a:off x="723975" y="3925350"/>
            <a:ext cx="1136400" cy="68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6" name="Google Shape;106;p16"/>
          <p:cNvSpPr txBox="1">
            <a:spLocks noGrp="1"/>
          </p:cNvSpPr>
          <p:nvPr>
            <p:ph type="title" idx="9"/>
          </p:nvPr>
        </p:nvSpPr>
        <p:spPr>
          <a:xfrm>
            <a:off x="1741350" y="3591850"/>
            <a:ext cx="2715300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13"/>
          </p:nvPr>
        </p:nvSpPr>
        <p:spPr>
          <a:xfrm>
            <a:off x="1741350" y="3976800"/>
            <a:ext cx="2472000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 b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14" hasCustomPrompt="1"/>
          </p:nvPr>
        </p:nvSpPr>
        <p:spPr>
          <a:xfrm>
            <a:off x="4950075" y="1471400"/>
            <a:ext cx="1136400" cy="68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5"/>
          </p:nvPr>
        </p:nvSpPr>
        <p:spPr>
          <a:xfrm>
            <a:off x="5967438" y="1137900"/>
            <a:ext cx="2715300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6"/>
          </p:nvPr>
        </p:nvSpPr>
        <p:spPr>
          <a:xfrm>
            <a:off x="5967450" y="1522850"/>
            <a:ext cx="2472000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 b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7" hasCustomPrompt="1"/>
          </p:nvPr>
        </p:nvSpPr>
        <p:spPr>
          <a:xfrm>
            <a:off x="4950075" y="2698375"/>
            <a:ext cx="1136400" cy="68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2" name="Google Shape;112;p16"/>
          <p:cNvSpPr txBox="1">
            <a:spLocks noGrp="1"/>
          </p:cNvSpPr>
          <p:nvPr>
            <p:ph type="title" idx="18"/>
          </p:nvPr>
        </p:nvSpPr>
        <p:spPr>
          <a:xfrm>
            <a:off x="5967438" y="2364875"/>
            <a:ext cx="2715300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title" idx="19"/>
          </p:nvPr>
        </p:nvSpPr>
        <p:spPr>
          <a:xfrm>
            <a:off x="5967450" y="2749825"/>
            <a:ext cx="2472000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 b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title" idx="20" hasCustomPrompt="1"/>
          </p:nvPr>
        </p:nvSpPr>
        <p:spPr>
          <a:xfrm>
            <a:off x="4950075" y="3925350"/>
            <a:ext cx="1136400" cy="68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5" name="Google Shape;115;p16"/>
          <p:cNvSpPr txBox="1">
            <a:spLocks noGrp="1"/>
          </p:cNvSpPr>
          <p:nvPr>
            <p:ph type="title" idx="21"/>
          </p:nvPr>
        </p:nvSpPr>
        <p:spPr>
          <a:xfrm>
            <a:off x="5967438" y="3591850"/>
            <a:ext cx="2715300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1800">
                <a:solidFill>
                  <a:srgbClr val="324A00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title" idx="22"/>
          </p:nvPr>
        </p:nvSpPr>
        <p:spPr>
          <a:xfrm>
            <a:off x="5967450" y="3976800"/>
            <a:ext cx="2472000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 b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/>
          <p:nvPr/>
        </p:nvSpPr>
        <p:spPr>
          <a:xfrm>
            <a:off x="0" y="-125"/>
            <a:ext cx="914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7"/>
          <p:cNvSpPr/>
          <p:nvPr/>
        </p:nvSpPr>
        <p:spPr>
          <a:xfrm>
            <a:off x="-50" y="1371600"/>
            <a:ext cx="9144000" cy="2571600"/>
          </a:xfrm>
          <a:prstGeom prst="rect">
            <a:avLst/>
          </a:prstGeom>
          <a:solidFill>
            <a:srgbClr val="324A00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title"/>
          </p:nvPr>
        </p:nvSpPr>
        <p:spPr>
          <a:xfrm>
            <a:off x="723900" y="361800"/>
            <a:ext cx="769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None/>
              <a:defRPr>
                <a:solidFill>
                  <a:srgbClr val="324A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None/>
              <a:defRPr>
                <a:solidFill>
                  <a:srgbClr val="324A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None/>
              <a:defRPr>
                <a:solidFill>
                  <a:srgbClr val="324A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None/>
              <a:defRPr>
                <a:solidFill>
                  <a:srgbClr val="324A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None/>
              <a:defRPr>
                <a:solidFill>
                  <a:srgbClr val="324A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None/>
              <a:defRPr>
                <a:solidFill>
                  <a:srgbClr val="324A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None/>
              <a:defRPr>
                <a:solidFill>
                  <a:srgbClr val="324A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None/>
              <a:defRPr>
                <a:solidFill>
                  <a:srgbClr val="324A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None/>
              <a:defRPr>
                <a:solidFill>
                  <a:srgbClr val="324A00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body" idx="1"/>
          </p:nvPr>
        </p:nvSpPr>
        <p:spPr>
          <a:xfrm>
            <a:off x="723900" y="2445400"/>
            <a:ext cx="2284500" cy="15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body" idx="2"/>
          </p:nvPr>
        </p:nvSpPr>
        <p:spPr>
          <a:xfrm>
            <a:off x="3429746" y="2445400"/>
            <a:ext cx="2284500" cy="15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title" idx="3"/>
          </p:nvPr>
        </p:nvSpPr>
        <p:spPr>
          <a:xfrm>
            <a:off x="1003407" y="1921425"/>
            <a:ext cx="1725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title" idx="4"/>
          </p:nvPr>
        </p:nvSpPr>
        <p:spPr>
          <a:xfrm>
            <a:off x="3709240" y="1921425"/>
            <a:ext cx="1725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body" idx="5"/>
          </p:nvPr>
        </p:nvSpPr>
        <p:spPr>
          <a:xfrm>
            <a:off x="6135608" y="2445400"/>
            <a:ext cx="2284500" cy="15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title" idx="6"/>
          </p:nvPr>
        </p:nvSpPr>
        <p:spPr>
          <a:xfrm>
            <a:off x="6415102" y="1921425"/>
            <a:ext cx="1725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7"/>
          <p:cNvSpPr/>
          <p:nvPr/>
        </p:nvSpPr>
        <p:spPr>
          <a:xfrm rot="10800000">
            <a:off x="-13400" y="3592700"/>
            <a:ext cx="2055300" cy="721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7"/>
          <p:cNvSpPr/>
          <p:nvPr/>
        </p:nvSpPr>
        <p:spPr>
          <a:xfrm rot="5400000">
            <a:off x="8459538" y="875550"/>
            <a:ext cx="1017000" cy="3519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6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/>
          <p:nvPr/>
        </p:nvSpPr>
        <p:spPr>
          <a:xfrm>
            <a:off x="0" y="-125"/>
            <a:ext cx="914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title"/>
          </p:nvPr>
        </p:nvSpPr>
        <p:spPr>
          <a:xfrm>
            <a:off x="723900" y="361800"/>
            <a:ext cx="769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None/>
              <a:defRPr>
                <a:solidFill>
                  <a:srgbClr val="324A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None/>
              <a:defRPr>
                <a:solidFill>
                  <a:srgbClr val="324A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None/>
              <a:defRPr>
                <a:solidFill>
                  <a:srgbClr val="324A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None/>
              <a:defRPr>
                <a:solidFill>
                  <a:srgbClr val="324A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None/>
              <a:defRPr>
                <a:solidFill>
                  <a:srgbClr val="324A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None/>
              <a:defRPr>
                <a:solidFill>
                  <a:srgbClr val="324A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None/>
              <a:defRPr>
                <a:solidFill>
                  <a:srgbClr val="324A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None/>
              <a:defRPr>
                <a:solidFill>
                  <a:srgbClr val="324A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None/>
              <a:defRPr>
                <a:solidFill>
                  <a:srgbClr val="324A00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/>
          <p:nvPr/>
        </p:nvSpPr>
        <p:spPr>
          <a:xfrm rot="10800000">
            <a:off x="0" y="4429375"/>
            <a:ext cx="2055300" cy="721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0"/>
          <p:cNvSpPr/>
          <p:nvPr/>
        </p:nvSpPr>
        <p:spPr>
          <a:xfrm rot="5400000">
            <a:off x="8459538" y="332425"/>
            <a:ext cx="1017000" cy="351900"/>
          </a:xfrm>
          <a:prstGeom prst="rect">
            <a:avLst/>
          </a:prstGeom>
          <a:solidFill>
            <a:srgbClr val="324A00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2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"/>
          <p:cNvSpPr/>
          <p:nvPr/>
        </p:nvSpPr>
        <p:spPr>
          <a:xfrm>
            <a:off x="0" y="-125"/>
            <a:ext cx="914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9"/>
          <p:cNvSpPr/>
          <p:nvPr/>
        </p:nvSpPr>
        <p:spPr>
          <a:xfrm rot="5400000">
            <a:off x="8459550" y="332425"/>
            <a:ext cx="1017000" cy="351900"/>
          </a:xfrm>
          <a:prstGeom prst="rect">
            <a:avLst/>
          </a:prstGeom>
          <a:solidFill>
            <a:srgbClr val="324A00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9"/>
          <p:cNvSpPr/>
          <p:nvPr/>
        </p:nvSpPr>
        <p:spPr>
          <a:xfrm rot="5400000">
            <a:off x="-143250" y="4279050"/>
            <a:ext cx="1007700" cy="721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9"/>
          <p:cNvSpPr txBox="1">
            <a:spLocks noGrp="1"/>
          </p:cNvSpPr>
          <p:nvPr>
            <p:ph type="title"/>
          </p:nvPr>
        </p:nvSpPr>
        <p:spPr>
          <a:xfrm>
            <a:off x="723900" y="361800"/>
            <a:ext cx="769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None/>
              <a:defRPr>
                <a:solidFill>
                  <a:srgbClr val="324A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None/>
              <a:defRPr>
                <a:solidFill>
                  <a:srgbClr val="324A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None/>
              <a:defRPr>
                <a:solidFill>
                  <a:srgbClr val="324A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None/>
              <a:defRPr>
                <a:solidFill>
                  <a:srgbClr val="324A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None/>
              <a:defRPr>
                <a:solidFill>
                  <a:srgbClr val="324A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None/>
              <a:defRPr>
                <a:solidFill>
                  <a:srgbClr val="324A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None/>
              <a:defRPr>
                <a:solidFill>
                  <a:srgbClr val="324A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None/>
              <a:defRPr>
                <a:solidFill>
                  <a:srgbClr val="324A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None/>
              <a:defRPr>
                <a:solidFill>
                  <a:srgbClr val="324A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3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/>
          <p:nvPr/>
        </p:nvSpPr>
        <p:spPr>
          <a:xfrm>
            <a:off x="0" y="-125"/>
            <a:ext cx="914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2"/>
          <p:cNvSpPr/>
          <p:nvPr/>
        </p:nvSpPr>
        <p:spPr>
          <a:xfrm>
            <a:off x="0" y="-125"/>
            <a:ext cx="914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2"/>
          <p:cNvSpPr/>
          <p:nvPr/>
        </p:nvSpPr>
        <p:spPr>
          <a:xfrm rot="5400000">
            <a:off x="-332550" y="4459050"/>
            <a:ext cx="1017000" cy="351900"/>
          </a:xfrm>
          <a:prstGeom prst="rect">
            <a:avLst/>
          </a:prstGeom>
          <a:solidFill>
            <a:srgbClr val="324A00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2"/>
          <p:cNvSpPr/>
          <p:nvPr/>
        </p:nvSpPr>
        <p:spPr>
          <a:xfrm>
            <a:off x="8136300" y="4422175"/>
            <a:ext cx="1007700" cy="721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  <a:defRPr sz="18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62" r:id="rId4"/>
    <p:sldLayoutId id="2147483663" r:id="rId5"/>
    <p:sldLayoutId id="2147483666" r:id="rId6"/>
    <p:sldLayoutId id="2147483675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6">
          <p15:clr>
            <a:srgbClr val="EA4335"/>
          </p15:clr>
        </p15:guide>
        <p15:guide id="2" orient="horz" pos="342">
          <p15:clr>
            <a:srgbClr val="EA4335"/>
          </p15:clr>
        </p15:guide>
        <p15:guide id="3" orient="horz" pos="2878">
          <p15:clr>
            <a:srgbClr val="EA4335"/>
          </p15:clr>
        </p15:guide>
        <p15:guide id="4" pos="5304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microsoft.com/office/2007/relationships/hdphoto" Target="../media/hdphoto3.wdp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58.png"/><Relationship Id="rId5" Type="http://schemas.openxmlformats.org/officeDocument/2006/relationships/image" Target="../media/image63.png"/><Relationship Id="rId10" Type="http://schemas.openxmlformats.org/officeDocument/2006/relationships/image" Target="../media/image66.png"/><Relationship Id="rId4" Type="http://schemas.microsoft.com/office/2007/relationships/hdphoto" Target="../media/hdphoto7.wdp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microsoft.com/office/2007/relationships/hdphoto" Target="../media/hdphoto10.wdp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2.png"/><Relationship Id="rId3" Type="http://schemas.openxmlformats.org/officeDocument/2006/relationships/image" Target="../media/image76.png"/><Relationship Id="rId7" Type="http://schemas.openxmlformats.org/officeDocument/2006/relationships/image" Target="../media/image58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37.png"/><Relationship Id="rId5" Type="http://schemas.openxmlformats.org/officeDocument/2006/relationships/image" Target="../media/image77.png"/><Relationship Id="rId15" Type="http://schemas.openxmlformats.org/officeDocument/2006/relationships/image" Target="../media/image47.png"/><Relationship Id="rId10" Type="http://schemas.openxmlformats.org/officeDocument/2006/relationships/image" Target="../media/image80.png"/><Relationship Id="rId4" Type="http://schemas.microsoft.com/office/2007/relationships/hdphoto" Target="../media/hdphoto11.wdp"/><Relationship Id="rId9" Type="http://schemas.openxmlformats.org/officeDocument/2006/relationships/image" Target="../media/image75.png"/><Relationship Id="rId1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 txBox="1">
            <a:spLocks noGrp="1"/>
          </p:cNvSpPr>
          <p:nvPr>
            <p:ph type="ctrTitle"/>
          </p:nvPr>
        </p:nvSpPr>
        <p:spPr>
          <a:xfrm>
            <a:off x="1171500" y="1516975"/>
            <a:ext cx="6801000" cy="144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As escolhas produtivas dos agricultores</a:t>
            </a:r>
            <a:endParaRPr dirty="0"/>
          </a:p>
        </p:txBody>
      </p:sp>
      <p:sp>
        <p:nvSpPr>
          <p:cNvPr id="259" name="Google Shape;259;p38"/>
          <p:cNvSpPr txBox="1">
            <a:spLocks noGrp="1"/>
          </p:cNvSpPr>
          <p:nvPr>
            <p:ph type="subTitle" idx="1"/>
          </p:nvPr>
        </p:nvSpPr>
        <p:spPr>
          <a:xfrm>
            <a:off x="1403350" y="2957225"/>
            <a:ext cx="6350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Compreender os drivers que influenciam os sistemas produtivos num gradiente de dimensão da exploração agrícola</a:t>
            </a:r>
            <a:endParaRPr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4ABFE34-5E7D-49CE-99BD-FDD5E6788051}"/>
              </a:ext>
            </a:extLst>
          </p:cNvPr>
          <p:cNvSpPr txBox="1"/>
          <p:nvPr/>
        </p:nvSpPr>
        <p:spPr>
          <a:xfrm>
            <a:off x="457200" y="4835723"/>
            <a:ext cx="7632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André Trindade, Estevão Macarringue, Joana Capela, Liliana Alves, Sofia Ribeiro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7E9C41-329A-4724-B2CF-6AE89EFF6695}"/>
              </a:ext>
            </a:extLst>
          </p:cNvPr>
          <p:cNvSpPr/>
          <p:nvPr/>
        </p:nvSpPr>
        <p:spPr>
          <a:xfrm>
            <a:off x="323591" y="132069"/>
            <a:ext cx="85095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Programa de Doutoramento em  Alterações Climáticas e Políticas de Desenvolvimento Sustentável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0B5F4CA1-3C69-47B7-855D-4443B1D6F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46" y="204612"/>
            <a:ext cx="7696200" cy="572700"/>
          </a:xfrm>
        </p:spPr>
        <p:txBody>
          <a:bodyPr/>
          <a:lstStyle/>
          <a:p>
            <a:r>
              <a:rPr lang="pt-PT" dirty="0"/>
              <a:t>Resultados da análise de clusters</a:t>
            </a:r>
          </a:p>
        </p:txBody>
      </p:sp>
      <p:pic>
        <p:nvPicPr>
          <p:cNvPr id="7" name="Imagem 6" descr="Uma imagem com mapa&#10;&#10;Descrição gerada automaticamente">
            <a:extLst>
              <a:ext uri="{FF2B5EF4-FFF2-40B4-BE49-F238E27FC236}">
                <a16:creationId xmlns:a16="http://schemas.microsoft.com/office/drawing/2014/main" id="{4BF3D4B5-A168-4564-AF36-ED6D201D69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11" b="2271"/>
          <a:stretch/>
        </p:blipFill>
        <p:spPr>
          <a:xfrm>
            <a:off x="0" y="760509"/>
            <a:ext cx="4914900" cy="438299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C59FFE0-80B4-49A5-8555-B319B87C8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2040" y="1763720"/>
            <a:ext cx="4197540" cy="266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14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AA58F65-AAA2-44C5-96B6-D5819B6A9A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644" b="96662" l="3125" r="95938">
                        <a14:foregroundMark x1="5234" y1="40056" x2="38203" y2="88734"/>
                        <a14:foregroundMark x1="38203" y1="88734" x2="59375" y2="91516"/>
                        <a14:foregroundMark x1="59375" y1="91516" x2="76094" y2="84145"/>
                        <a14:foregroundMark x1="78828" y1="40890" x2="72578" y2="84701"/>
                        <a14:foregroundMark x1="78438" y1="36439" x2="4375" y2="36996"/>
                        <a14:foregroundMark x1="80000" y1="88873" x2="11094" y2="86092"/>
                        <a14:foregroundMark x1="11094" y1="86092" x2="10781" y2="85814"/>
                        <a14:foregroundMark x1="68906" y1="72323" x2="26563" y2="76912"/>
                        <a14:foregroundMark x1="78828" y1="56467" x2="79063" y2="90542"/>
                        <a14:foregroundMark x1="79063" y1="90542" x2="78125" y2="91933"/>
                        <a14:foregroundMark x1="79844" y1="37830" x2="79844" y2="78720"/>
                        <a14:foregroundMark x1="79297" y1="46036" x2="87734" y2="45341"/>
                        <a14:foregroundMark x1="83047" y1="49930" x2="82031" y2="82893"/>
                        <a14:foregroundMark x1="85078" y1="56189" x2="78203" y2="93741"/>
                        <a14:foregroundMark x1="78203" y1="93741" x2="34531" y2="97079"/>
                        <a14:foregroundMark x1="34531" y1="97079" x2="29922" y2="94854"/>
                        <a14:foregroundMark x1="5859" y1="41446" x2="3125" y2="59805"/>
                        <a14:foregroundMark x1="3125" y1="59805" x2="6953" y2="87065"/>
                        <a14:foregroundMark x1="6953" y1="87065" x2="8906" y2="91933"/>
                        <a14:foregroundMark x1="75469" y1="98192" x2="92109" y2="94298"/>
                        <a14:foregroundMark x1="92109" y1="94298" x2="92109" y2="94298"/>
                        <a14:foregroundMark x1="77969" y1="41725" x2="90781" y2="42420"/>
                        <a14:foregroundMark x1="88594" y1="50765" x2="95938" y2="88456"/>
                        <a14:foregroundMark x1="95938" y1="88456" x2="95000" y2="93046"/>
                        <a14:foregroundMark x1="94453" y1="46036" x2="94297" y2="84979"/>
                        <a14:foregroundMark x1="94297" y1="84979" x2="93828" y2="85257"/>
                      </a14:backgroundRemoval>
                    </a14:imgEffect>
                  </a14:imgLayer>
                </a14:imgProps>
              </a:ext>
            </a:extLst>
          </a:blip>
          <a:srcRect l="-5584" t="15874" r="19021" b="27"/>
          <a:stretch/>
        </p:blipFill>
        <p:spPr>
          <a:xfrm>
            <a:off x="967740" y="3259170"/>
            <a:ext cx="3452860" cy="1884329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0B5F4CA1-3C69-47B7-855D-4443B1D6F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46" y="204612"/>
            <a:ext cx="7696200" cy="572700"/>
          </a:xfrm>
        </p:spPr>
        <p:txBody>
          <a:bodyPr/>
          <a:lstStyle/>
          <a:p>
            <a:r>
              <a:rPr lang="pt-PT" dirty="0"/>
              <a:t>Cluster 1 - Bovinos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2947DFB-B491-45F6-B4F7-B604567B3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0600" y="3482273"/>
            <a:ext cx="4599027" cy="1661227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755F1C70-2794-4FD7-A557-EFFD401A2FC2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r="1043" b="357"/>
          <a:stretch/>
        </p:blipFill>
        <p:spPr bwMode="auto">
          <a:xfrm>
            <a:off x="110491" y="869950"/>
            <a:ext cx="2103120" cy="425831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6F49B12A-CD2B-49DE-B9A0-0F6CCEF60851}"/>
              </a:ext>
            </a:extLst>
          </p:cNvPr>
          <p:cNvSpPr txBox="1"/>
          <p:nvPr/>
        </p:nvSpPr>
        <p:spPr>
          <a:xfrm>
            <a:off x="2540000" y="807607"/>
            <a:ext cx="6513684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Especialização em bovinos (70%)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É o cluster com menor intensidade produtiva e com maior capacidade de trabalho. Trata-se de um cluster com elevada produtividade de trabalho (30.679,7€/</a:t>
            </a:r>
            <a:r>
              <a:rPr lang="pt-PT" sz="1200" dirty="0" err="1"/>
              <a:t>ha.a</a:t>
            </a:r>
            <a:r>
              <a:rPr lang="pt-PT" sz="1200" dirty="0"/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A densidade pecuária é baixa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Maior número de freguesias e área total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Percentagem de produção de leite de vaca é quase inexistente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Maior fração do território ocupado por agricultura (68%) e com a maior dimensão média das explorações agrícolas (84%)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Elevada percentagem de pastagens permanentes (58%)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Nível de precipitação mais baixa e temperatura elevada, com pouca água disponível 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1DE498AC-84EB-4F54-89FE-F8B49C825B6F}"/>
              </a:ext>
            </a:extLst>
          </p:cNvPr>
          <p:cNvSpPr txBox="1"/>
          <p:nvPr/>
        </p:nvSpPr>
        <p:spPr>
          <a:xfrm>
            <a:off x="4513129" y="3244232"/>
            <a:ext cx="11623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err="1"/>
              <a:t>Temp</a:t>
            </a:r>
            <a:r>
              <a:rPr lang="pt-PT" sz="1050" b="1" dirty="0"/>
              <a:t>. média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21B77934-E170-4FBA-AEAA-96E8C6787B6D}"/>
              </a:ext>
            </a:extLst>
          </p:cNvPr>
          <p:cNvSpPr txBox="1"/>
          <p:nvPr/>
        </p:nvSpPr>
        <p:spPr>
          <a:xfrm>
            <a:off x="5564410" y="3244232"/>
            <a:ext cx="9401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/>
              <a:t>Desnível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F5C1CBA-A52A-4746-B0D7-0C1F86077A3E}"/>
              </a:ext>
            </a:extLst>
          </p:cNvPr>
          <p:cNvSpPr txBox="1"/>
          <p:nvPr/>
        </p:nvSpPr>
        <p:spPr>
          <a:xfrm>
            <a:off x="6408438" y="3251926"/>
            <a:ext cx="9401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err="1"/>
              <a:t>Dim</a:t>
            </a:r>
            <a:r>
              <a:rPr lang="pt-PT" sz="1050" b="1" dirty="0"/>
              <a:t>. média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DC4EA2B-6C8E-44A0-B110-ED2932E42A0E}"/>
              </a:ext>
            </a:extLst>
          </p:cNvPr>
          <p:cNvSpPr txBox="1"/>
          <p:nvPr/>
        </p:nvSpPr>
        <p:spPr>
          <a:xfrm>
            <a:off x="7348619" y="3236295"/>
            <a:ext cx="9401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err="1"/>
              <a:t>Disp</a:t>
            </a:r>
            <a:r>
              <a:rPr lang="pt-PT" sz="1050" b="1" dirty="0"/>
              <a:t>. água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0D4F37C-DA32-444F-82EC-9CF5BDD88362}"/>
              </a:ext>
            </a:extLst>
          </p:cNvPr>
          <p:cNvSpPr txBox="1"/>
          <p:nvPr/>
        </p:nvSpPr>
        <p:spPr>
          <a:xfrm>
            <a:off x="8184123" y="3251926"/>
            <a:ext cx="9401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err="1"/>
              <a:t>Prec</a:t>
            </a:r>
            <a:r>
              <a:rPr lang="pt-PT" sz="1050" b="1" dirty="0"/>
              <a:t>. média</a:t>
            </a:r>
          </a:p>
        </p:txBody>
      </p:sp>
    </p:spTree>
    <p:extLst>
      <p:ext uri="{BB962C8B-B14F-4D97-AF65-F5344CB8AC3E}">
        <p14:creationId xmlns:p14="http://schemas.microsoft.com/office/powerpoint/2010/main" val="1607424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mpo arroz, com, amanhecer, ou, pôr do sol, em, moning, luz | Foto Premium">
            <a:extLst>
              <a:ext uri="{FF2B5EF4-FFF2-40B4-BE49-F238E27FC236}">
                <a16:creationId xmlns:a16="http://schemas.microsoft.com/office/drawing/2014/main" id="{F57AC2C1-B7A1-4C20-ADE9-0AE944478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53" b="98321" l="2077" r="98882">
                        <a14:foregroundMark x1="2077" y1="43165" x2="31150" y2="51079"/>
                        <a14:foregroundMark x1="3195" y1="85851" x2="80351" y2="90647"/>
                        <a14:foregroundMark x1="80351" y1="90647" x2="87700" y2="85132"/>
                        <a14:foregroundMark x1="95847" y1="43405" x2="92013" y2="79616"/>
                        <a14:foregroundMark x1="92013" y1="79616" x2="86901" y2="88489"/>
                        <a14:foregroundMark x1="33067" y1="95923" x2="56869" y2="95204"/>
                        <a14:foregroundMark x1="98882" y1="56115" x2="96645" y2="81535"/>
                        <a14:foregroundMark x1="81470" y1="97602" x2="78914" y2="983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22" y="2718465"/>
            <a:ext cx="4415208" cy="242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0B5F4CA1-3C69-47B7-855D-4443B1D6F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46" y="204612"/>
            <a:ext cx="7696200" cy="572700"/>
          </a:xfrm>
        </p:spPr>
        <p:txBody>
          <a:bodyPr/>
          <a:lstStyle/>
          <a:p>
            <a:r>
              <a:rPr lang="pt-PT" dirty="0"/>
              <a:t>Cluster 2 - Arroz / Arvense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6F49B12A-CD2B-49DE-B9A0-0F6CCEF60851}"/>
              </a:ext>
            </a:extLst>
          </p:cNvPr>
          <p:cNvSpPr txBox="1"/>
          <p:nvPr/>
        </p:nvSpPr>
        <p:spPr>
          <a:xfrm>
            <a:off x="2489200" y="901503"/>
            <a:ext cx="651368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Predominância de arvenses e arroz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Cluster com maior percentagem de terra muito arável (73%)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Cluster distribuído geograficamente por diferentes regiões da área de estudo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Trata-se de um declive muito baixo, já que a maior percentagem do cluster (74%) se encontra em regiões com até 8% de declive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Trata-se de um cluster com muita água disponível, apesar de integrar as freguesias com níveis de precipitação mais baixas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21B77934-E170-4FBA-AEAA-96E8C6787B6D}"/>
              </a:ext>
            </a:extLst>
          </p:cNvPr>
          <p:cNvSpPr txBox="1"/>
          <p:nvPr/>
        </p:nvSpPr>
        <p:spPr>
          <a:xfrm>
            <a:off x="5403850" y="3244232"/>
            <a:ext cx="11007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/>
              <a:t>Declive &lt;8%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F5C1CBA-A52A-4746-B0D7-0C1F86077A3E}"/>
              </a:ext>
            </a:extLst>
          </p:cNvPr>
          <p:cNvSpPr txBox="1"/>
          <p:nvPr/>
        </p:nvSpPr>
        <p:spPr>
          <a:xfrm>
            <a:off x="6299200" y="3251926"/>
            <a:ext cx="11007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/>
              <a:t>Sol. </a:t>
            </a:r>
            <a:r>
              <a:rPr lang="pt-PT" sz="1050" b="1" dirty="0" err="1"/>
              <a:t>mt</a:t>
            </a:r>
            <a:r>
              <a:rPr lang="pt-PT" sz="1050" b="1" dirty="0"/>
              <a:t>. </a:t>
            </a:r>
            <a:r>
              <a:rPr lang="pt-PT" sz="1050" b="1" dirty="0" err="1"/>
              <a:t>Prod</a:t>
            </a:r>
            <a:r>
              <a:rPr lang="pt-PT" sz="1050" b="1" dirty="0"/>
              <a:t>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DC4EA2B-6C8E-44A0-B110-ED2932E42A0E}"/>
              </a:ext>
            </a:extLst>
          </p:cNvPr>
          <p:cNvSpPr txBox="1"/>
          <p:nvPr/>
        </p:nvSpPr>
        <p:spPr>
          <a:xfrm>
            <a:off x="7348619" y="3236295"/>
            <a:ext cx="9401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err="1"/>
              <a:t>Disp</a:t>
            </a:r>
            <a:r>
              <a:rPr lang="pt-PT" sz="1050" b="1" dirty="0"/>
              <a:t>. água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0D4F37C-DA32-444F-82EC-9CF5BDD88362}"/>
              </a:ext>
            </a:extLst>
          </p:cNvPr>
          <p:cNvSpPr txBox="1"/>
          <p:nvPr/>
        </p:nvSpPr>
        <p:spPr>
          <a:xfrm>
            <a:off x="8184123" y="3251926"/>
            <a:ext cx="9401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err="1"/>
              <a:t>Prec</a:t>
            </a:r>
            <a:r>
              <a:rPr lang="pt-PT" sz="1050" b="1" dirty="0"/>
              <a:t>. média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1B6429F-8ADA-426C-9B5A-97BC0FFAA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1450" y="3479131"/>
            <a:ext cx="3751434" cy="166436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39D79659-C8C9-4B3E-8A56-8F883F7EC44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558" y="858520"/>
            <a:ext cx="2115185" cy="42849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4800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7497301-DB95-4654-932A-7BE5C152A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3" y="3101516"/>
            <a:ext cx="3214452" cy="2041984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0B5F4CA1-3C69-47B7-855D-4443B1D6F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46" y="204612"/>
            <a:ext cx="7696200" cy="572700"/>
          </a:xfrm>
        </p:spPr>
        <p:txBody>
          <a:bodyPr/>
          <a:lstStyle/>
          <a:p>
            <a:r>
              <a:rPr lang="pt-PT" dirty="0"/>
              <a:t>Cluster 3 - </a:t>
            </a:r>
            <a:r>
              <a:rPr lang="pt-PT" dirty="0" err="1"/>
              <a:t>Poli-pecuária</a:t>
            </a:r>
            <a:endParaRPr lang="pt-PT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6F49B12A-CD2B-49DE-B9A0-0F6CCEF60851}"/>
              </a:ext>
            </a:extLst>
          </p:cNvPr>
          <p:cNvSpPr txBox="1"/>
          <p:nvPr/>
        </p:nvSpPr>
        <p:spPr>
          <a:xfrm>
            <a:off x="2489200" y="901503"/>
            <a:ext cx="6513684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A densidade pecuária é a terceira maior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É o cluster com a capacidade de trabalho das mais baixas (3,18) e com a mais baixa produtividade de trabalho (6.606,03 €/</a:t>
            </a:r>
            <a:r>
              <a:rPr lang="pt-PT" sz="1200" dirty="0" err="1"/>
              <a:t>ha.a</a:t>
            </a:r>
            <a:r>
              <a:rPr lang="pt-PT" sz="1200" dirty="0"/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Representada por 24% de bovinos, 35% de ovinos, 36% de caprinos e 6% de equídeos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11% é ocupada por agricultura, e a terra arável representa 41% e as culturas permanentes 43%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56% fração da área da freguesia com solos pouco produtivos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Dimensão média das explorações agrícolas é das baixa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4F3CAC91-AC65-4200-9DDD-A35DBEEBB93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90" y="870585"/>
            <a:ext cx="2103120" cy="4272915"/>
          </a:xfrm>
          <a:prstGeom prst="rect">
            <a:avLst/>
          </a:prstGeom>
          <a:noFill/>
        </p:spPr>
      </p:pic>
      <p:sp>
        <p:nvSpPr>
          <p:cNvPr id="6" name="CaixaDeTexto 31">
            <a:extLst>
              <a:ext uri="{FF2B5EF4-FFF2-40B4-BE49-F238E27FC236}">
                <a16:creationId xmlns:a16="http://schemas.microsoft.com/office/drawing/2014/main" id="{D74D72D1-CF4F-4977-A322-A49390025820}"/>
              </a:ext>
            </a:extLst>
          </p:cNvPr>
          <p:cNvSpPr txBox="1"/>
          <p:nvPr/>
        </p:nvSpPr>
        <p:spPr>
          <a:xfrm>
            <a:off x="5403850" y="3244232"/>
            <a:ext cx="11007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err="1"/>
              <a:t>Dim</a:t>
            </a:r>
            <a:r>
              <a:rPr lang="pt-PT" sz="1050" b="1" dirty="0"/>
              <a:t>. média</a:t>
            </a:r>
          </a:p>
        </p:txBody>
      </p:sp>
      <p:grpSp>
        <p:nvGrpSpPr>
          <p:cNvPr id="7" name="Agrupar 26">
            <a:extLst>
              <a:ext uri="{FF2B5EF4-FFF2-40B4-BE49-F238E27FC236}">
                <a16:creationId xmlns:a16="http://schemas.microsoft.com/office/drawing/2014/main" id="{57177B0A-F3C1-4873-A978-94379DECB7E9}"/>
              </a:ext>
            </a:extLst>
          </p:cNvPr>
          <p:cNvGrpSpPr/>
          <p:nvPr/>
        </p:nvGrpSpPr>
        <p:grpSpPr>
          <a:xfrm>
            <a:off x="5403850" y="3508485"/>
            <a:ext cx="851729" cy="1528859"/>
            <a:chOff x="7172572" y="216486"/>
            <a:chExt cx="2330837" cy="4189787"/>
          </a:xfrm>
        </p:grpSpPr>
        <p:pic>
          <p:nvPicPr>
            <p:cNvPr id="9" name="Imagem 20">
              <a:extLst>
                <a:ext uri="{FF2B5EF4-FFF2-40B4-BE49-F238E27FC236}">
                  <a16:creationId xmlns:a16="http://schemas.microsoft.com/office/drawing/2014/main" id="{D11D3193-ED7B-4439-A517-FFE183EDF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72572" y="216486"/>
              <a:ext cx="2330837" cy="4189787"/>
            </a:xfrm>
            <a:prstGeom prst="rect">
              <a:avLst/>
            </a:prstGeom>
          </p:spPr>
        </p:pic>
        <p:pic>
          <p:nvPicPr>
            <p:cNvPr id="10" name="Imagem 21">
              <a:extLst>
                <a:ext uri="{FF2B5EF4-FFF2-40B4-BE49-F238E27FC236}">
                  <a16:creationId xmlns:a16="http://schemas.microsoft.com/office/drawing/2014/main" id="{184ED1E2-5639-4017-AE4D-CA6E80D11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7F8F8"/>
                </a:clrFrom>
                <a:clrTo>
                  <a:srgbClr val="F7F8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35046" y="3597308"/>
              <a:ext cx="536955" cy="569302"/>
            </a:xfrm>
            <a:prstGeom prst="rect">
              <a:avLst/>
            </a:prstGeom>
          </p:spPr>
        </p:pic>
      </p:grpSp>
      <p:grpSp>
        <p:nvGrpSpPr>
          <p:cNvPr id="67" name="Agrupar 3">
            <a:extLst>
              <a:ext uri="{FF2B5EF4-FFF2-40B4-BE49-F238E27FC236}">
                <a16:creationId xmlns:a16="http://schemas.microsoft.com/office/drawing/2014/main" id="{4A5FFCF9-2106-4EC9-A622-9895B0C49FA6}"/>
              </a:ext>
            </a:extLst>
          </p:cNvPr>
          <p:cNvGrpSpPr/>
          <p:nvPr/>
        </p:nvGrpSpPr>
        <p:grpSpPr>
          <a:xfrm>
            <a:off x="4245971" y="3510767"/>
            <a:ext cx="900176" cy="1524294"/>
            <a:chOff x="212975" y="4446959"/>
            <a:chExt cx="2336742" cy="4197481"/>
          </a:xfrm>
        </p:grpSpPr>
        <p:pic>
          <p:nvPicPr>
            <p:cNvPr id="68" name="Imagem 4">
              <a:extLst>
                <a:ext uri="{FF2B5EF4-FFF2-40B4-BE49-F238E27FC236}">
                  <a16:creationId xmlns:a16="http://schemas.microsoft.com/office/drawing/2014/main" id="{CB02644B-DC9E-420B-8519-D63A02993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2975" y="4446959"/>
              <a:ext cx="2336742" cy="4197481"/>
            </a:xfrm>
            <a:prstGeom prst="rect">
              <a:avLst/>
            </a:prstGeom>
          </p:spPr>
        </p:pic>
        <p:pic>
          <p:nvPicPr>
            <p:cNvPr id="69" name="Imagem 5">
              <a:extLst>
                <a:ext uri="{FF2B5EF4-FFF2-40B4-BE49-F238E27FC236}">
                  <a16:creationId xmlns:a16="http://schemas.microsoft.com/office/drawing/2014/main" id="{85B2C534-53EB-4F83-BBA6-CD0A513A4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7F8F8"/>
                </a:clrFrom>
                <a:clrTo>
                  <a:srgbClr val="F7F8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2975" y="7947367"/>
              <a:ext cx="529583" cy="569302"/>
            </a:xfrm>
            <a:prstGeom prst="rect">
              <a:avLst/>
            </a:prstGeom>
          </p:spPr>
        </p:pic>
      </p:grpSp>
      <p:grpSp>
        <p:nvGrpSpPr>
          <p:cNvPr id="70" name="Agrupar 9">
            <a:extLst>
              <a:ext uri="{FF2B5EF4-FFF2-40B4-BE49-F238E27FC236}">
                <a16:creationId xmlns:a16="http://schemas.microsoft.com/office/drawing/2014/main" id="{1702943A-A4FA-4116-82E3-D9AEAFF82C4C}"/>
              </a:ext>
            </a:extLst>
          </p:cNvPr>
          <p:cNvGrpSpPr/>
          <p:nvPr/>
        </p:nvGrpSpPr>
        <p:grpSpPr>
          <a:xfrm>
            <a:off x="6389250" y="3498148"/>
            <a:ext cx="917289" cy="1528860"/>
            <a:chOff x="2536941" y="4434390"/>
            <a:chExt cx="2381161" cy="4210050"/>
          </a:xfrm>
        </p:grpSpPr>
        <p:pic>
          <p:nvPicPr>
            <p:cNvPr id="71" name="Imagem 10">
              <a:extLst>
                <a:ext uri="{FF2B5EF4-FFF2-40B4-BE49-F238E27FC236}">
                  <a16:creationId xmlns:a16="http://schemas.microsoft.com/office/drawing/2014/main" id="{55752634-343C-422E-BB26-99ACC776F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64718" y="4434390"/>
              <a:ext cx="2353384" cy="4210050"/>
            </a:xfrm>
            <a:prstGeom prst="rect">
              <a:avLst/>
            </a:prstGeom>
          </p:spPr>
        </p:pic>
        <p:pic>
          <p:nvPicPr>
            <p:cNvPr id="72" name="Imagem 11">
              <a:extLst>
                <a:ext uri="{FF2B5EF4-FFF2-40B4-BE49-F238E27FC236}">
                  <a16:creationId xmlns:a16="http://schemas.microsoft.com/office/drawing/2014/main" id="{A4E6C2C9-CD10-4679-B9DB-C0122C3BC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7F8F8"/>
                </a:clrFrom>
                <a:clrTo>
                  <a:srgbClr val="F7F8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36941" y="7874059"/>
              <a:ext cx="588070" cy="569302"/>
            </a:xfrm>
            <a:prstGeom prst="rect">
              <a:avLst/>
            </a:prstGeom>
          </p:spPr>
        </p:pic>
      </p:grpSp>
      <p:grpSp>
        <p:nvGrpSpPr>
          <p:cNvPr id="73" name="Agrupar 12">
            <a:extLst>
              <a:ext uri="{FF2B5EF4-FFF2-40B4-BE49-F238E27FC236}">
                <a16:creationId xmlns:a16="http://schemas.microsoft.com/office/drawing/2014/main" id="{171CCF5D-1BD7-4064-B893-8F78DA0ACED6}"/>
              </a:ext>
            </a:extLst>
          </p:cNvPr>
          <p:cNvGrpSpPr/>
          <p:nvPr/>
        </p:nvGrpSpPr>
        <p:grpSpPr>
          <a:xfrm>
            <a:off x="7493602" y="3508484"/>
            <a:ext cx="910888" cy="1528860"/>
            <a:chOff x="4933104" y="4434390"/>
            <a:chExt cx="2364548" cy="4210050"/>
          </a:xfrm>
        </p:grpSpPr>
        <p:pic>
          <p:nvPicPr>
            <p:cNvPr id="74" name="Imagem 13">
              <a:extLst>
                <a:ext uri="{FF2B5EF4-FFF2-40B4-BE49-F238E27FC236}">
                  <a16:creationId xmlns:a16="http://schemas.microsoft.com/office/drawing/2014/main" id="{81A109C8-6202-40C4-B63F-6E3BBCD2B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33104" y="4434390"/>
              <a:ext cx="2364548" cy="4210050"/>
            </a:xfrm>
            <a:prstGeom prst="rect">
              <a:avLst/>
            </a:prstGeom>
          </p:spPr>
        </p:pic>
        <p:pic>
          <p:nvPicPr>
            <p:cNvPr id="75" name="Imagem 14">
              <a:extLst>
                <a:ext uri="{FF2B5EF4-FFF2-40B4-BE49-F238E27FC236}">
                  <a16:creationId xmlns:a16="http://schemas.microsoft.com/office/drawing/2014/main" id="{93F40E39-2DE6-4247-8904-7602FC4DE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7F8F8"/>
                </a:clrFrom>
                <a:clrTo>
                  <a:srgbClr val="F7F8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94525" y="7874059"/>
              <a:ext cx="465793" cy="569302"/>
            </a:xfrm>
            <a:prstGeom prst="rect">
              <a:avLst/>
            </a:prstGeom>
          </p:spPr>
        </p:pic>
      </p:grpSp>
      <p:sp>
        <p:nvSpPr>
          <p:cNvPr id="85" name="CaixaDeTexto 31">
            <a:extLst>
              <a:ext uri="{FF2B5EF4-FFF2-40B4-BE49-F238E27FC236}">
                <a16:creationId xmlns:a16="http://schemas.microsoft.com/office/drawing/2014/main" id="{0859D850-9CC5-413C-9E5A-F2332B8CBFE6}"/>
              </a:ext>
            </a:extLst>
          </p:cNvPr>
          <p:cNvSpPr txBox="1"/>
          <p:nvPr/>
        </p:nvSpPr>
        <p:spPr>
          <a:xfrm>
            <a:off x="4321437" y="3244830"/>
            <a:ext cx="11007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/>
              <a:t>Precipitação</a:t>
            </a:r>
          </a:p>
        </p:txBody>
      </p:sp>
      <p:sp>
        <p:nvSpPr>
          <p:cNvPr id="86" name="CaixaDeTexto 31">
            <a:extLst>
              <a:ext uri="{FF2B5EF4-FFF2-40B4-BE49-F238E27FC236}">
                <a16:creationId xmlns:a16="http://schemas.microsoft.com/office/drawing/2014/main" id="{2B3C5D72-F409-4B10-AF8C-04280CC04078}"/>
              </a:ext>
            </a:extLst>
          </p:cNvPr>
          <p:cNvSpPr txBox="1"/>
          <p:nvPr/>
        </p:nvSpPr>
        <p:spPr>
          <a:xfrm>
            <a:off x="6515291" y="3244232"/>
            <a:ext cx="11462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/>
              <a:t>Solos </a:t>
            </a:r>
            <a:r>
              <a:rPr lang="pt-PT" sz="1050" b="1" dirty="0" err="1"/>
              <a:t>prod</a:t>
            </a:r>
            <a:r>
              <a:rPr lang="pt-PT" sz="1050" b="1" dirty="0"/>
              <a:t>.</a:t>
            </a:r>
          </a:p>
        </p:txBody>
      </p:sp>
      <p:sp>
        <p:nvSpPr>
          <p:cNvPr id="87" name="CaixaDeTexto 31">
            <a:extLst>
              <a:ext uri="{FF2B5EF4-FFF2-40B4-BE49-F238E27FC236}">
                <a16:creationId xmlns:a16="http://schemas.microsoft.com/office/drawing/2014/main" id="{1722B97C-85E8-40A0-AB43-1FBA03717093}"/>
              </a:ext>
            </a:extLst>
          </p:cNvPr>
          <p:cNvSpPr txBox="1"/>
          <p:nvPr/>
        </p:nvSpPr>
        <p:spPr>
          <a:xfrm>
            <a:off x="7661586" y="3246003"/>
            <a:ext cx="11007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/>
              <a:t>Declive &gt;16</a:t>
            </a:r>
          </a:p>
        </p:txBody>
      </p:sp>
    </p:spTree>
    <p:extLst>
      <p:ext uri="{BB962C8B-B14F-4D97-AF65-F5344CB8AC3E}">
        <p14:creationId xmlns:p14="http://schemas.microsoft.com/office/powerpoint/2010/main" val="3917234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AB9B2A5-2E19-4713-8238-2E8B6E518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62" b="96016" l="2169" r="97108">
                        <a14:foregroundMark x1="2651" y1="58964" x2="83373" y2="74900"/>
                        <a14:foregroundMark x1="83373" y1="74900" x2="92771" y2="71315"/>
                        <a14:foregroundMark x1="93253" y1="81673" x2="11807" y2="96016"/>
                        <a14:foregroundMark x1="11807" y1="96016" x2="5783" y2="94024"/>
                        <a14:foregroundMark x1="2169" y1="61753" x2="8916" y2="80876"/>
                        <a14:foregroundMark x1="8916" y1="80876" x2="13012" y2="84462"/>
                        <a14:foregroundMark x1="13735" y1="71315" x2="27952" y2="74502"/>
                        <a14:foregroundMark x1="23614" y1="66135" x2="17831" y2="65737"/>
                        <a14:foregroundMark x1="29639" y1="58964" x2="40482" y2="61355"/>
                        <a14:foregroundMark x1="68675" y1="54582" x2="97108" y2="59363"/>
                        <a14:foregroundMark x1="84819" y1="51793" x2="97108" y2="517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270" y="2607951"/>
            <a:ext cx="4718833" cy="2535550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0B5F4CA1-3C69-47B7-855D-4443B1D6F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46" y="204612"/>
            <a:ext cx="7696200" cy="572700"/>
          </a:xfrm>
        </p:spPr>
        <p:txBody>
          <a:bodyPr/>
          <a:lstStyle/>
          <a:p>
            <a:r>
              <a:rPr lang="pt-PT" dirty="0"/>
              <a:t>Cluster 4 - Ovinos</a:t>
            </a:r>
            <a:br>
              <a:rPr lang="pt-PT" dirty="0"/>
            </a:br>
            <a:endParaRPr lang="pt-PT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6F49B12A-CD2B-49DE-B9A0-0F6CCEF60851}"/>
              </a:ext>
            </a:extLst>
          </p:cNvPr>
          <p:cNvSpPr txBox="1"/>
          <p:nvPr/>
        </p:nvSpPr>
        <p:spPr>
          <a:xfrm>
            <a:off x="2489200" y="901503"/>
            <a:ext cx="651368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Nível de especialização produtiva é médio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A densidade pecuária é média, com 24% de Bovinos, 58% de Ovinos, 12% de caprinos e 6% de equídeos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Com presença de vinha, especialização em fruticultura, olival, policultura e diversas combinações de culturas permanentes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29% é ocupada por agricultura, e terra arável representa 39% e as culturas permanentes 39%.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9991B20-D357-4865-A64D-383DF4D4026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7" y="901503"/>
            <a:ext cx="2112645" cy="4225290"/>
          </a:xfrm>
          <a:prstGeom prst="rect">
            <a:avLst/>
          </a:prstGeom>
        </p:spPr>
      </p:pic>
      <p:grpSp>
        <p:nvGrpSpPr>
          <p:cNvPr id="6" name="Agrupar 29">
            <a:extLst>
              <a:ext uri="{FF2B5EF4-FFF2-40B4-BE49-F238E27FC236}">
                <a16:creationId xmlns:a16="http://schemas.microsoft.com/office/drawing/2014/main" id="{94C58609-8F43-4838-AE8F-762942B6D586}"/>
              </a:ext>
            </a:extLst>
          </p:cNvPr>
          <p:cNvGrpSpPr/>
          <p:nvPr/>
        </p:nvGrpSpPr>
        <p:grpSpPr>
          <a:xfrm>
            <a:off x="5520680" y="3548602"/>
            <a:ext cx="929549" cy="1483608"/>
            <a:chOff x="7200159" y="236909"/>
            <a:chExt cx="2333512" cy="4193627"/>
          </a:xfrm>
        </p:grpSpPr>
        <p:pic>
          <p:nvPicPr>
            <p:cNvPr id="7" name="Imagem 15">
              <a:extLst>
                <a:ext uri="{FF2B5EF4-FFF2-40B4-BE49-F238E27FC236}">
                  <a16:creationId xmlns:a16="http://schemas.microsoft.com/office/drawing/2014/main" id="{8C8693FE-5D30-40FC-BA1B-E8FB50F16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04941" y="236909"/>
              <a:ext cx="2328730" cy="4193627"/>
            </a:xfrm>
            <a:prstGeom prst="rect">
              <a:avLst/>
            </a:prstGeom>
          </p:spPr>
        </p:pic>
        <p:pic>
          <p:nvPicPr>
            <p:cNvPr id="10" name="Imagem 17">
              <a:extLst>
                <a:ext uri="{FF2B5EF4-FFF2-40B4-BE49-F238E27FC236}">
                  <a16:creationId xmlns:a16="http://schemas.microsoft.com/office/drawing/2014/main" id="{DADA15B4-31E0-4EEB-9FAC-8E8A19C3B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7F8F8"/>
                </a:clrFrom>
                <a:clrTo>
                  <a:srgbClr val="F7F8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00159" y="3584056"/>
              <a:ext cx="588279" cy="569302"/>
            </a:xfrm>
            <a:prstGeom prst="rect">
              <a:avLst/>
            </a:prstGeom>
          </p:spPr>
        </p:pic>
      </p:grpSp>
      <p:sp>
        <p:nvSpPr>
          <p:cNvPr id="11" name="CaixaDeTexto 31">
            <a:extLst>
              <a:ext uri="{FF2B5EF4-FFF2-40B4-BE49-F238E27FC236}">
                <a16:creationId xmlns:a16="http://schemas.microsoft.com/office/drawing/2014/main" id="{A0755A1F-2CF0-4277-BFF7-057F8B469731}"/>
              </a:ext>
            </a:extLst>
          </p:cNvPr>
          <p:cNvSpPr txBox="1"/>
          <p:nvPr/>
        </p:nvSpPr>
        <p:spPr>
          <a:xfrm>
            <a:off x="5580130" y="3233011"/>
            <a:ext cx="11007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err="1"/>
              <a:t>Prod</a:t>
            </a:r>
            <a:r>
              <a:rPr lang="pt-PT" sz="1050" b="1" dirty="0"/>
              <a:t>. solos</a:t>
            </a:r>
          </a:p>
        </p:txBody>
      </p:sp>
      <p:grpSp>
        <p:nvGrpSpPr>
          <p:cNvPr id="12" name="Agrupar 2">
            <a:extLst>
              <a:ext uri="{FF2B5EF4-FFF2-40B4-BE49-F238E27FC236}">
                <a16:creationId xmlns:a16="http://schemas.microsoft.com/office/drawing/2014/main" id="{6E584503-C7E8-4829-AFCF-C6BB7D719591}"/>
              </a:ext>
            </a:extLst>
          </p:cNvPr>
          <p:cNvGrpSpPr/>
          <p:nvPr/>
        </p:nvGrpSpPr>
        <p:grpSpPr>
          <a:xfrm>
            <a:off x="7781612" y="3559823"/>
            <a:ext cx="887767" cy="1528859"/>
            <a:chOff x="2728945" y="4524277"/>
            <a:chExt cx="2337274" cy="4193627"/>
          </a:xfrm>
        </p:grpSpPr>
        <p:pic>
          <p:nvPicPr>
            <p:cNvPr id="13" name="Imagem 3">
              <a:extLst>
                <a:ext uri="{FF2B5EF4-FFF2-40B4-BE49-F238E27FC236}">
                  <a16:creationId xmlns:a16="http://schemas.microsoft.com/office/drawing/2014/main" id="{FD0BD46C-8184-450A-B190-4A138037F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28945" y="4524277"/>
              <a:ext cx="2337274" cy="4193627"/>
            </a:xfrm>
            <a:prstGeom prst="rect">
              <a:avLst/>
            </a:prstGeom>
          </p:spPr>
        </p:pic>
        <p:pic>
          <p:nvPicPr>
            <p:cNvPr id="14" name="Imagem 4">
              <a:extLst>
                <a:ext uri="{FF2B5EF4-FFF2-40B4-BE49-F238E27FC236}">
                  <a16:creationId xmlns:a16="http://schemas.microsoft.com/office/drawing/2014/main" id="{560168A8-55F2-4CEF-A575-BE7B74606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7F8F8"/>
                </a:clrFrom>
                <a:clrTo>
                  <a:srgbClr val="F7F8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28945" y="7777683"/>
              <a:ext cx="529583" cy="569302"/>
            </a:xfrm>
            <a:prstGeom prst="rect">
              <a:avLst/>
            </a:prstGeom>
          </p:spPr>
        </p:pic>
      </p:grpSp>
      <p:grpSp>
        <p:nvGrpSpPr>
          <p:cNvPr id="15" name="Agrupar 5">
            <a:extLst>
              <a:ext uri="{FF2B5EF4-FFF2-40B4-BE49-F238E27FC236}">
                <a16:creationId xmlns:a16="http://schemas.microsoft.com/office/drawing/2014/main" id="{FE5C8BDA-AB40-43BB-B393-B1BE780280A4}"/>
              </a:ext>
            </a:extLst>
          </p:cNvPr>
          <p:cNvGrpSpPr/>
          <p:nvPr/>
        </p:nvGrpSpPr>
        <p:grpSpPr>
          <a:xfrm>
            <a:off x="6640112" y="3526343"/>
            <a:ext cx="878002" cy="1528859"/>
            <a:chOff x="5066219" y="4524277"/>
            <a:chExt cx="2345281" cy="4193627"/>
          </a:xfrm>
        </p:grpSpPr>
        <p:pic>
          <p:nvPicPr>
            <p:cNvPr id="16" name="Imagem 6">
              <a:extLst>
                <a:ext uri="{FF2B5EF4-FFF2-40B4-BE49-F238E27FC236}">
                  <a16:creationId xmlns:a16="http://schemas.microsoft.com/office/drawing/2014/main" id="{91D064AD-E57D-4DCD-9215-02FB5ECD9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77448" y="4524277"/>
              <a:ext cx="2334052" cy="4193627"/>
            </a:xfrm>
            <a:prstGeom prst="rect">
              <a:avLst/>
            </a:prstGeom>
          </p:spPr>
        </p:pic>
        <p:pic>
          <p:nvPicPr>
            <p:cNvPr id="17" name="Imagem 7">
              <a:extLst>
                <a:ext uri="{FF2B5EF4-FFF2-40B4-BE49-F238E27FC236}">
                  <a16:creationId xmlns:a16="http://schemas.microsoft.com/office/drawing/2014/main" id="{89448542-5A53-48FF-9AC4-59599FD49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7F8F8"/>
                </a:clrFrom>
                <a:clrTo>
                  <a:srgbClr val="F7F8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66219" y="7777682"/>
              <a:ext cx="569302" cy="569302"/>
            </a:xfrm>
            <a:prstGeom prst="rect">
              <a:avLst/>
            </a:prstGeom>
          </p:spPr>
        </p:pic>
      </p:grpSp>
      <p:sp>
        <p:nvSpPr>
          <p:cNvPr id="18" name="CaixaDeTexto 31">
            <a:extLst>
              <a:ext uri="{FF2B5EF4-FFF2-40B4-BE49-F238E27FC236}">
                <a16:creationId xmlns:a16="http://schemas.microsoft.com/office/drawing/2014/main" id="{FFD2206A-7980-430B-B657-E332543AAB02}"/>
              </a:ext>
            </a:extLst>
          </p:cNvPr>
          <p:cNvSpPr txBox="1"/>
          <p:nvPr/>
        </p:nvSpPr>
        <p:spPr>
          <a:xfrm>
            <a:off x="6680871" y="3200081"/>
            <a:ext cx="11007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/>
              <a:t>Dec. &lt;8%</a:t>
            </a:r>
          </a:p>
        </p:txBody>
      </p:sp>
      <p:sp>
        <p:nvSpPr>
          <p:cNvPr id="19" name="CaixaDeTexto 31">
            <a:extLst>
              <a:ext uri="{FF2B5EF4-FFF2-40B4-BE49-F238E27FC236}">
                <a16:creationId xmlns:a16="http://schemas.microsoft.com/office/drawing/2014/main" id="{FAA6450F-9FB1-4F28-8ED1-7DDFF80C0E12}"/>
              </a:ext>
            </a:extLst>
          </p:cNvPr>
          <p:cNvSpPr txBox="1"/>
          <p:nvPr/>
        </p:nvSpPr>
        <p:spPr>
          <a:xfrm>
            <a:off x="7882188" y="3211302"/>
            <a:ext cx="11007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/>
              <a:t>Precipitação</a:t>
            </a:r>
          </a:p>
        </p:txBody>
      </p:sp>
    </p:spTree>
    <p:extLst>
      <p:ext uri="{BB962C8B-B14F-4D97-AF65-F5344CB8AC3E}">
        <p14:creationId xmlns:p14="http://schemas.microsoft.com/office/powerpoint/2010/main" val="2453220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302F88D-4BFC-420A-9C1F-1E4A2711C76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6250" l="625" r="98542">
                        <a14:foregroundMark x1="64896" y1="74844" x2="19688" y2="76406"/>
                        <a14:foregroundMark x1="10313" y1="13438" x2="1458" y2="42656"/>
                        <a14:foregroundMark x1="1458" y1="42656" x2="833" y2="65781"/>
                        <a14:foregroundMark x1="1875" y1="75469" x2="28438" y2="95469"/>
                        <a14:foregroundMark x1="28438" y1="95469" x2="53125" y2="96250"/>
                        <a14:foregroundMark x1="53125" y1="96250" x2="91354" y2="91250"/>
                        <a14:foregroundMark x1="73750" y1="73906" x2="98542" y2="81875"/>
                        <a14:foregroundMark x1="73125" y1="72813" x2="66042" y2="74844"/>
                        <a14:backgroundMark x1="33542" y1="86719" x2="33542" y2="86719"/>
                        <a14:backgroundMark x1="63907" y1="72549" x2="64896" y2="7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421" y="2571750"/>
            <a:ext cx="3857624" cy="2571749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0B5F4CA1-3C69-47B7-855D-4443B1D6F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46" y="204612"/>
            <a:ext cx="7696200" cy="572700"/>
          </a:xfrm>
        </p:spPr>
        <p:txBody>
          <a:bodyPr/>
          <a:lstStyle/>
          <a:p>
            <a:r>
              <a:rPr lang="pt-PT" dirty="0"/>
              <a:t>Cluster 5 - Olival / Fruticultura</a:t>
            </a:r>
            <a:br>
              <a:rPr lang="pt-PT" dirty="0"/>
            </a:br>
            <a:endParaRPr lang="pt-PT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6F49B12A-CD2B-49DE-B9A0-0F6CCEF60851}"/>
              </a:ext>
            </a:extLst>
          </p:cNvPr>
          <p:cNvSpPr txBox="1"/>
          <p:nvPr/>
        </p:nvSpPr>
        <p:spPr>
          <a:xfrm>
            <a:off x="2442105" y="901503"/>
            <a:ext cx="6513684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Especialização em fruticultura e olival, com uma baixa densidade pecuária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É o cluster com maior percentagem de culturas permanentes (72%) e com a percentagem mais baixa de terra arável (17%)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Precipitação, temperatura e altitude moderados, com 51% de declives maiores que 16%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Baixa disponibilidade de água e solos maioritariamente pouco produtivos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Explorações são maioritariamente de reduzida dimensão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PT" sz="1200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E50AFF4-B3BB-4156-9980-13D4E234698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01503"/>
            <a:ext cx="2202180" cy="4257675"/>
          </a:xfrm>
          <a:prstGeom prst="rect">
            <a:avLst/>
          </a:prstGeom>
          <a:noFill/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95475D4-D2D8-4E53-92ED-6C997FC589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3900" y="3485739"/>
            <a:ext cx="4572000" cy="165666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0B33DB07-C2A6-4796-822E-8E22ADDE930D}"/>
              </a:ext>
            </a:extLst>
          </p:cNvPr>
          <p:cNvSpPr txBox="1"/>
          <p:nvPr/>
        </p:nvSpPr>
        <p:spPr>
          <a:xfrm>
            <a:off x="7432675" y="3236295"/>
            <a:ext cx="9239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err="1"/>
              <a:t>Disp</a:t>
            </a:r>
            <a:r>
              <a:rPr lang="pt-PT" sz="1050" b="1" dirty="0"/>
              <a:t>. água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7141DD8-DBBA-42CA-BC21-B6770FE2E943}"/>
              </a:ext>
            </a:extLst>
          </p:cNvPr>
          <p:cNvSpPr txBox="1"/>
          <p:nvPr/>
        </p:nvSpPr>
        <p:spPr>
          <a:xfrm>
            <a:off x="8362949" y="3236295"/>
            <a:ext cx="8889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err="1"/>
              <a:t>Decl</a:t>
            </a:r>
            <a:r>
              <a:rPr lang="pt-PT" sz="1050" b="1" dirty="0"/>
              <a:t> &gt;16%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583F64C-805C-4581-9ED6-CB03A88C35FB}"/>
              </a:ext>
            </a:extLst>
          </p:cNvPr>
          <p:cNvSpPr txBox="1"/>
          <p:nvPr/>
        </p:nvSpPr>
        <p:spPr>
          <a:xfrm>
            <a:off x="6508751" y="3236295"/>
            <a:ext cx="9239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err="1"/>
              <a:t>Dens</a:t>
            </a:r>
            <a:r>
              <a:rPr lang="pt-PT" sz="1050" b="1" dirty="0"/>
              <a:t>. </a:t>
            </a:r>
            <a:r>
              <a:rPr lang="pt-PT" sz="1050" b="1" dirty="0" err="1"/>
              <a:t>Pec</a:t>
            </a:r>
            <a:r>
              <a:rPr lang="pt-PT" sz="1050" b="1" dirty="0"/>
              <a:t>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C4581A1-1D26-44F3-8EC4-974FD898128E}"/>
              </a:ext>
            </a:extLst>
          </p:cNvPr>
          <p:cNvSpPr txBox="1"/>
          <p:nvPr/>
        </p:nvSpPr>
        <p:spPr>
          <a:xfrm>
            <a:off x="5534331" y="3243521"/>
            <a:ext cx="10199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err="1"/>
              <a:t>Esp</a:t>
            </a:r>
            <a:r>
              <a:rPr lang="pt-PT" sz="1050" b="1" dirty="0"/>
              <a:t>. Olival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614C81E-552B-463A-B84F-3C91701C8542}"/>
              </a:ext>
            </a:extLst>
          </p:cNvPr>
          <p:cNvSpPr txBox="1"/>
          <p:nvPr/>
        </p:nvSpPr>
        <p:spPr>
          <a:xfrm>
            <a:off x="4655957" y="3243521"/>
            <a:ext cx="85584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err="1"/>
              <a:t>Esp</a:t>
            </a:r>
            <a:r>
              <a:rPr lang="pt-PT" sz="1050" b="1" dirty="0"/>
              <a:t>. Fruta</a:t>
            </a:r>
          </a:p>
        </p:txBody>
      </p:sp>
    </p:spTree>
    <p:extLst>
      <p:ext uri="{BB962C8B-B14F-4D97-AF65-F5344CB8AC3E}">
        <p14:creationId xmlns:p14="http://schemas.microsoft.com/office/powerpoint/2010/main" val="101014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704D069-DC61-4462-A98D-79F79DC189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069" l="1667" r="97949">
                        <a14:foregroundMark x1="8077" y1="33621" x2="8077" y2="33621"/>
                        <a14:foregroundMark x1="69103" y1="50517" x2="69103" y2="50517"/>
                        <a14:foregroundMark x1="65000" y1="51034" x2="74487" y2="52069"/>
                        <a14:foregroundMark x1="95385" y1="47586" x2="92051" y2="54310"/>
                        <a14:foregroundMark x1="1667" y1="68793" x2="10769" y2="68966"/>
                        <a14:foregroundMark x1="3718" y1="77241" x2="25769" y2="79310"/>
                        <a14:foregroundMark x1="5769" y1="86897" x2="40128" y2="90345"/>
                        <a14:foregroundMark x1="42692" y1="88966" x2="61538" y2="88793"/>
                        <a14:foregroundMark x1="61538" y1="88793" x2="81667" y2="89655"/>
                        <a14:foregroundMark x1="8077" y1="96034" x2="27564" y2="97241"/>
                        <a14:foregroundMark x1="97949" y1="84310" x2="86923" y2="93276"/>
                        <a14:foregroundMark x1="86923" y1="93276" x2="84103" y2="93621"/>
                      </a14:backgroundRemoval>
                    </a14:imgEffect>
                  </a14:imgLayer>
                </a14:imgProps>
              </a:ext>
            </a:extLst>
          </a:blip>
          <a:srcRect l="1" r="31038"/>
          <a:stretch/>
        </p:blipFill>
        <p:spPr>
          <a:xfrm>
            <a:off x="720379" y="2468880"/>
            <a:ext cx="2741346" cy="2669736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0B5F4CA1-3C69-47B7-855D-4443B1D6F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46" y="204612"/>
            <a:ext cx="7696200" cy="572700"/>
          </a:xfrm>
        </p:spPr>
        <p:txBody>
          <a:bodyPr/>
          <a:lstStyle/>
          <a:p>
            <a:r>
              <a:rPr lang="pt-PT" dirty="0"/>
              <a:t>Cluster 6 - Caprinos</a:t>
            </a:r>
            <a:br>
              <a:rPr lang="pt-PT" dirty="0"/>
            </a:br>
            <a:endParaRPr lang="pt-PT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6F49B12A-CD2B-49DE-B9A0-0F6CCEF60851}"/>
              </a:ext>
            </a:extLst>
          </p:cNvPr>
          <p:cNvSpPr txBox="1"/>
          <p:nvPr/>
        </p:nvSpPr>
        <p:spPr>
          <a:xfrm>
            <a:off x="2442105" y="901503"/>
            <a:ext cx="6513684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Atividade de pastoreio em zonas montanhosas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Elevada especialização produtiva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Baixa fração do território ocupado por agricultura (12%), elevada área com pastagens permanentes (52%)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Nível de precipitação média mais elevada, temperatura média mais baixa e localizado em zonas de elevada altitude e de acentuado declive (&gt;16%).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Solos pouco produtivos. A superfície irrigada é baixa e as explorações são de dimensão média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PT" sz="12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B33DB07-C2A6-4796-822E-8E22ADDE930D}"/>
              </a:ext>
            </a:extLst>
          </p:cNvPr>
          <p:cNvSpPr txBox="1"/>
          <p:nvPr/>
        </p:nvSpPr>
        <p:spPr>
          <a:xfrm>
            <a:off x="7432675" y="3236295"/>
            <a:ext cx="9239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err="1"/>
              <a:t>Esp</a:t>
            </a:r>
            <a:r>
              <a:rPr lang="pt-PT" sz="1050" b="1" dirty="0"/>
              <a:t>. </a:t>
            </a:r>
            <a:r>
              <a:rPr lang="pt-PT" sz="1050" b="1" dirty="0" err="1"/>
              <a:t>Prod</a:t>
            </a:r>
            <a:r>
              <a:rPr lang="pt-PT" sz="1050" b="1" dirty="0"/>
              <a:t>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7141DD8-DBBA-42CA-BC21-B6770FE2E943}"/>
              </a:ext>
            </a:extLst>
          </p:cNvPr>
          <p:cNvSpPr txBox="1"/>
          <p:nvPr/>
        </p:nvSpPr>
        <p:spPr>
          <a:xfrm>
            <a:off x="8362949" y="3236295"/>
            <a:ext cx="8889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err="1"/>
              <a:t>Prec</a:t>
            </a:r>
            <a:r>
              <a:rPr lang="pt-PT" sz="1050" b="1" dirty="0"/>
              <a:t>. </a:t>
            </a:r>
            <a:r>
              <a:rPr lang="pt-PT" sz="1050" b="1" dirty="0" err="1"/>
              <a:t>med</a:t>
            </a:r>
            <a:r>
              <a:rPr lang="pt-PT" sz="1050" b="1" dirty="0"/>
              <a:t>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583F64C-805C-4581-9ED6-CB03A88C35FB}"/>
              </a:ext>
            </a:extLst>
          </p:cNvPr>
          <p:cNvSpPr txBox="1"/>
          <p:nvPr/>
        </p:nvSpPr>
        <p:spPr>
          <a:xfrm>
            <a:off x="6508751" y="3236295"/>
            <a:ext cx="9239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err="1"/>
              <a:t>Esp</a:t>
            </a:r>
            <a:r>
              <a:rPr lang="pt-PT" sz="1050" b="1" dirty="0"/>
              <a:t>. </a:t>
            </a:r>
            <a:r>
              <a:rPr lang="pt-PT" sz="1050" b="1" dirty="0" err="1"/>
              <a:t>Capr</a:t>
            </a:r>
            <a:r>
              <a:rPr lang="pt-PT" sz="1050" b="1" dirty="0"/>
              <a:t>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C4581A1-1D26-44F3-8EC4-974FD898128E}"/>
              </a:ext>
            </a:extLst>
          </p:cNvPr>
          <p:cNvSpPr txBox="1"/>
          <p:nvPr/>
        </p:nvSpPr>
        <p:spPr>
          <a:xfrm>
            <a:off x="5534331" y="3243521"/>
            <a:ext cx="10199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>
                <a:solidFill>
                  <a:schemeClr val="tx1"/>
                </a:solidFill>
              </a:rPr>
              <a:t>Desnível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614C81E-552B-463A-B84F-3C91701C8542}"/>
              </a:ext>
            </a:extLst>
          </p:cNvPr>
          <p:cNvSpPr txBox="1"/>
          <p:nvPr/>
        </p:nvSpPr>
        <p:spPr>
          <a:xfrm>
            <a:off x="4655957" y="3243521"/>
            <a:ext cx="85584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/>
              <a:t>Alt. média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B99B3C77-0348-4F5D-8131-5A8F355B1DBF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"/>
          <a:stretch/>
        </p:blipFill>
        <p:spPr bwMode="auto">
          <a:xfrm>
            <a:off x="68799" y="811135"/>
            <a:ext cx="2109470" cy="4266325"/>
          </a:xfrm>
          <a:prstGeom prst="rect">
            <a:avLst/>
          </a:prstGeom>
          <a:noFill/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0397D8B-AD7F-4917-870F-28FA0840E5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8044" y="3460134"/>
            <a:ext cx="4655381" cy="1691755"/>
          </a:xfrm>
          <a:prstGeom prst="rect">
            <a:avLst/>
          </a:prstGeom>
        </p:spPr>
      </p:pic>
      <p:grpSp>
        <p:nvGrpSpPr>
          <p:cNvPr id="12" name="Agrupar 2">
            <a:extLst>
              <a:ext uri="{FF2B5EF4-FFF2-40B4-BE49-F238E27FC236}">
                <a16:creationId xmlns:a16="http://schemas.microsoft.com/office/drawing/2014/main" id="{1F4C3577-8651-424F-8644-E2D53C07A750}"/>
              </a:ext>
            </a:extLst>
          </p:cNvPr>
          <p:cNvGrpSpPr/>
          <p:nvPr/>
        </p:nvGrpSpPr>
        <p:grpSpPr>
          <a:xfrm>
            <a:off x="3472710" y="3497437"/>
            <a:ext cx="906811" cy="1644962"/>
            <a:chOff x="7153417" y="4425635"/>
            <a:chExt cx="2331741" cy="4168582"/>
          </a:xfrm>
        </p:grpSpPr>
        <p:pic>
          <p:nvPicPr>
            <p:cNvPr id="19" name="Imagem 3">
              <a:extLst>
                <a:ext uri="{FF2B5EF4-FFF2-40B4-BE49-F238E27FC236}">
                  <a16:creationId xmlns:a16="http://schemas.microsoft.com/office/drawing/2014/main" id="{7859B16E-8B12-4672-B228-B9CEC9313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53417" y="4425635"/>
              <a:ext cx="2331741" cy="4168582"/>
            </a:xfrm>
            <a:prstGeom prst="rect">
              <a:avLst/>
            </a:prstGeom>
          </p:spPr>
        </p:pic>
        <p:pic>
          <p:nvPicPr>
            <p:cNvPr id="20" name="Imagem 4">
              <a:extLst>
                <a:ext uri="{FF2B5EF4-FFF2-40B4-BE49-F238E27FC236}">
                  <a16:creationId xmlns:a16="http://schemas.microsoft.com/office/drawing/2014/main" id="{5DC6456C-FAFE-45FE-AEDE-628B2A10E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7F8F8"/>
                </a:clrFrom>
                <a:clrTo>
                  <a:srgbClr val="F7F8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68426" y="7800396"/>
              <a:ext cx="600930" cy="569302"/>
            </a:xfrm>
            <a:prstGeom prst="rect">
              <a:avLst/>
            </a:prstGeom>
          </p:spPr>
        </p:pic>
      </p:grpSp>
      <p:sp>
        <p:nvSpPr>
          <p:cNvPr id="21" name="CaixaDeTexto 16">
            <a:extLst>
              <a:ext uri="{FF2B5EF4-FFF2-40B4-BE49-F238E27FC236}">
                <a16:creationId xmlns:a16="http://schemas.microsoft.com/office/drawing/2014/main" id="{CA01E0C9-02E4-4A52-A36D-93FFDF714B10}"/>
              </a:ext>
            </a:extLst>
          </p:cNvPr>
          <p:cNvSpPr txBox="1"/>
          <p:nvPr/>
        </p:nvSpPr>
        <p:spPr>
          <a:xfrm>
            <a:off x="3468074" y="3216459"/>
            <a:ext cx="10199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/>
              <a:t>Temperatura</a:t>
            </a:r>
          </a:p>
        </p:txBody>
      </p:sp>
    </p:spTree>
    <p:extLst>
      <p:ext uri="{BB962C8B-B14F-4D97-AF65-F5344CB8AC3E}">
        <p14:creationId xmlns:p14="http://schemas.microsoft.com/office/powerpoint/2010/main" val="936580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CAD28E5-DCCB-42B3-A6F5-1FBCACFBE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455" l="606" r="98182">
                        <a14:foregroundMark x1="3788" y1="15758" x2="11061" y2="45152"/>
                        <a14:foregroundMark x1="4545" y1="51818" x2="1970" y2="71515"/>
                        <a14:foregroundMark x1="1970" y1="71515" x2="2727" y2="90606"/>
                        <a14:foregroundMark x1="2727" y1="90606" x2="15606" y2="95455"/>
                        <a14:foregroundMark x1="15606" y1="95455" x2="33485" y2="86061"/>
                        <a14:foregroundMark x1="33485" y1="86061" x2="36364" y2="68182"/>
                        <a14:foregroundMark x1="86212" y1="25152" x2="98333" y2="76970"/>
                        <a14:foregroundMark x1="45909" y1="30606" x2="45152" y2="44848"/>
                        <a14:foregroundMark x1="42273" y1="27879" x2="46515" y2="29394"/>
                        <a14:foregroundMark x1="44848" y1="24545" x2="42424" y2="27879"/>
                        <a14:foregroundMark x1="47576" y1="26970" x2="49091" y2="31818"/>
                        <a14:foregroundMark x1="44091" y1="22424" x2="42879" y2="22727"/>
                        <a14:foregroundMark x1="25606" y1="21515" x2="26061" y2="28788"/>
                        <a14:foregroundMark x1="3636" y1="43030" x2="606" y2="51515"/>
                        <a14:foregroundMark x1="33788" y1="74242" x2="73030" y2="77879"/>
                        <a14:foregroundMark x1="83333" y1="77576" x2="90758" y2="75758"/>
                        <a14:foregroundMark x1="72424" y1="17273" x2="73788" y2="327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804" y="3314701"/>
            <a:ext cx="3697107" cy="1848554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0B5F4CA1-3C69-47B7-855D-4443B1D6F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46" y="204612"/>
            <a:ext cx="7696200" cy="572700"/>
          </a:xfrm>
        </p:spPr>
        <p:txBody>
          <a:bodyPr/>
          <a:lstStyle/>
          <a:p>
            <a:r>
              <a:rPr lang="pt-PT" dirty="0"/>
              <a:t>Cluster 7 - Leite (Bovino)</a:t>
            </a:r>
            <a:br>
              <a:rPr lang="pt-PT" dirty="0"/>
            </a:br>
            <a:endParaRPr lang="pt-PT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6F49B12A-CD2B-49DE-B9A0-0F6CCEF60851}"/>
              </a:ext>
            </a:extLst>
          </p:cNvPr>
          <p:cNvSpPr txBox="1"/>
          <p:nvPr/>
        </p:nvSpPr>
        <p:spPr>
          <a:xfrm>
            <a:off x="2442105" y="901503"/>
            <a:ext cx="65136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Predominância da produção de leite de vaca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O cluster tem uma elevada intensidade produtiva (5.007,11) e uma baixa capacidade de trabalho (5,82), com baixa produtividade de trabalho (12.564,74€/</a:t>
            </a:r>
            <a:r>
              <a:rPr lang="pt-PT" sz="1200" dirty="0" err="1"/>
              <a:t>ha.ano</a:t>
            </a:r>
            <a:r>
              <a:rPr lang="pt-PT" sz="1200" dirty="0"/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53% de especialização produtiva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Elevada percentagem de terra arável (65%) e maioritariamente com declives menores que 8% (66%)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Cluster com maior média de produtividade dos solos (34%)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PT" sz="12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PT" sz="12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B33DB07-C2A6-4796-822E-8E22ADDE930D}"/>
              </a:ext>
            </a:extLst>
          </p:cNvPr>
          <p:cNvSpPr txBox="1"/>
          <p:nvPr/>
        </p:nvSpPr>
        <p:spPr>
          <a:xfrm>
            <a:off x="7432675" y="3236295"/>
            <a:ext cx="9239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err="1"/>
              <a:t>Decl</a:t>
            </a:r>
            <a:r>
              <a:rPr lang="pt-PT" sz="1050" b="1" dirty="0"/>
              <a:t>. &lt;8%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7141DD8-DBBA-42CA-BC21-B6770FE2E943}"/>
              </a:ext>
            </a:extLst>
          </p:cNvPr>
          <p:cNvSpPr txBox="1"/>
          <p:nvPr/>
        </p:nvSpPr>
        <p:spPr>
          <a:xfrm>
            <a:off x="8362949" y="3236295"/>
            <a:ext cx="8889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err="1"/>
              <a:t>Dens</a:t>
            </a:r>
            <a:r>
              <a:rPr lang="pt-PT" sz="1050" b="1" dirty="0"/>
              <a:t>. </a:t>
            </a:r>
            <a:r>
              <a:rPr lang="pt-PT" sz="1050" b="1" dirty="0" err="1"/>
              <a:t>Pec</a:t>
            </a:r>
            <a:r>
              <a:rPr lang="pt-PT" sz="1050" b="1" dirty="0"/>
              <a:t>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583F64C-805C-4581-9ED6-CB03A88C35FB}"/>
              </a:ext>
            </a:extLst>
          </p:cNvPr>
          <p:cNvSpPr txBox="1"/>
          <p:nvPr/>
        </p:nvSpPr>
        <p:spPr>
          <a:xfrm>
            <a:off x="6508751" y="3236295"/>
            <a:ext cx="9239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err="1"/>
              <a:t>Disp</a:t>
            </a:r>
            <a:r>
              <a:rPr lang="pt-PT" sz="1050" b="1" dirty="0"/>
              <a:t>. água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C4581A1-1D26-44F3-8EC4-974FD898128E}"/>
              </a:ext>
            </a:extLst>
          </p:cNvPr>
          <p:cNvSpPr txBox="1"/>
          <p:nvPr/>
        </p:nvSpPr>
        <p:spPr>
          <a:xfrm>
            <a:off x="5455920" y="3243521"/>
            <a:ext cx="11629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b="1" dirty="0" err="1">
                <a:solidFill>
                  <a:schemeClr val="tx1"/>
                </a:solidFill>
              </a:rPr>
              <a:t>Prod</a:t>
            </a:r>
            <a:r>
              <a:rPr lang="pt-PT" sz="1000" b="1" dirty="0">
                <a:solidFill>
                  <a:schemeClr val="tx1"/>
                </a:solidFill>
              </a:rPr>
              <a:t>. </a:t>
            </a:r>
            <a:r>
              <a:rPr lang="pt-PT" sz="1000" b="1" dirty="0" err="1">
                <a:solidFill>
                  <a:schemeClr val="tx1"/>
                </a:solidFill>
              </a:rPr>
              <a:t>med</a:t>
            </a:r>
            <a:r>
              <a:rPr lang="pt-PT" sz="1000" b="1" dirty="0">
                <a:solidFill>
                  <a:schemeClr val="tx1"/>
                </a:solidFill>
              </a:rPr>
              <a:t>. solo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614C81E-552B-463A-B84F-3C91701C8542}"/>
              </a:ext>
            </a:extLst>
          </p:cNvPr>
          <p:cNvSpPr txBox="1"/>
          <p:nvPr/>
        </p:nvSpPr>
        <p:spPr>
          <a:xfrm>
            <a:off x="4545093" y="3243521"/>
            <a:ext cx="10268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/>
              <a:t>EP. Bovinos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1F44330D-5217-45B9-832A-4DE5F5B544D1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"/>
          <a:stretch/>
        </p:blipFill>
        <p:spPr>
          <a:xfrm>
            <a:off x="130394" y="849630"/>
            <a:ext cx="2124075" cy="42672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4C3E205-786F-4561-9347-8819E0B27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8044" y="3478816"/>
            <a:ext cx="4615825" cy="166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54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38C1D795-1C69-420C-A8D7-B5673AF60D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1" b="97222" l="1452" r="95484">
                        <a14:foregroundMark x1="30968" y1="73413" x2="9516" y2="91667"/>
                        <a14:foregroundMark x1="38387" y1="67063" x2="16129" y2="94444"/>
                        <a14:foregroundMark x1="16129" y1="94444" x2="1452" y2="91270"/>
                        <a14:foregroundMark x1="40806" y1="75397" x2="87742" y2="65873"/>
                        <a14:foregroundMark x1="60968" y1="92460" x2="88065" y2="86905"/>
                        <a14:foregroundMark x1="88065" y1="86905" x2="95645" y2="71032"/>
                        <a14:foregroundMark x1="55968" y1="97222" x2="81452" y2="92857"/>
                      </a14:backgroundRemoval>
                    </a14:imgEffect>
                  </a14:imgLayer>
                </a14:imgProps>
              </a:ext>
            </a:extLst>
          </a:blip>
          <a:srcRect l="17516"/>
          <a:stretch/>
        </p:blipFill>
        <p:spPr>
          <a:xfrm flipH="1">
            <a:off x="1603746" y="3772267"/>
            <a:ext cx="2749823" cy="135500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F762D95-4951-4F0A-9205-EAF0A3012E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68" b="99129" l="2915" r="97668">
                        <a14:foregroundMark x1="27843" y1="11983" x2="5394" y2="28105"/>
                        <a14:foregroundMark x1="5394" y1="28105" x2="3644" y2="83442"/>
                        <a14:foregroundMark x1="3644" y1="83442" x2="30175" y2="93464"/>
                        <a14:foregroundMark x1="10787" y1="5664" x2="42857" y2="3268"/>
                        <a14:foregroundMark x1="42857" y1="3268" x2="52332" y2="4575"/>
                        <a14:foregroundMark x1="60496" y1="10458" x2="84985" y2="10893"/>
                        <a14:foregroundMark x1="93878" y1="8497" x2="76822" y2="33987"/>
                        <a14:foregroundMark x1="76822" y1="33987" x2="69971" y2="32026"/>
                        <a14:foregroundMark x1="83965" y1="43137" x2="70408" y2="80610"/>
                        <a14:foregroundMark x1="70408" y1="80610" x2="56560" y2="96514"/>
                        <a14:foregroundMark x1="40816" y1="96514" x2="3061" y2="99346"/>
                        <a14:foregroundMark x1="88630" y1="32898" x2="88630" y2="32898"/>
                        <a14:foregroundMark x1="85714" y1="32462" x2="89213" y2="30501"/>
                        <a14:foregroundMark x1="95773" y1="5664" x2="97668" y2="6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5235" y="2340421"/>
            <a:ext cx="2677862" cy="179174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9B5285C-7D9F-412A-B227-D9F43D52E6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576" l="323" r="90000">
                        <a14:foregroundMark x1="70968" y1="6667" x2="76129" y2="93333"/>
                        <a14:foregroundMark x1="75806" y1="30909" x2="79677" y2="54545"/>
                        <a14:foregroundMark x1="75161" y1="38788" x2="76774" y2="51515"/>
                        <a14:foregroundMark x1="73226" y1="17576" x2="73548" y2="2424"/>
                        <a14:foregroundMark x1="65161" y1="20606" x2="6452" y2="11515"/>
                        <a14:foregroundMark x1="65806" y1="6667" x2="5484" y2="6667"/>
                        <a14:foregroundMark x1="70000" y1="80606" x2="21613" y2="94545"/>
                        <a14:foregroundMark x1="21613" y1="94545" x2="4839" y2="49697"/>
                        <a14:foregroundMark x1="4839" y1="49697" x2="15484" y2="25455"/>
                        <a14:foregroundMark x1="63548" y1="90909" x2="6129" y2="93939"/>
                        <a14:foregroundMark x1="6129" y1="93939" x2="645" y2="46061"/>
                        <a14:foregroundMark x1="645" y1="46061" x2="5484" y2="23030"/>
                        <a14:foregroundMark x1="73548" y1="97576" x2="6452" y2="95758"/>
                        <a14:foregroundMark x1="81613" y1="52727" x2="77097" y2="60000"/>
                        <a14:foregroundMark x1="82258" y1="49697" x2="81935" y2="58182"/>
                        <a14:foregroundMark x1="79677" y1="58788" x2="77097" y2="624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805" y="3830432"/>
            <a:ext cx="2466976" cy="1313068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0B5F4CA1-3C69-47B7-855D-4443B1D6F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46" y="204612"/>
            <a:ext cx="7696200" cy="572700"/>
          </a:xfrm>
        </p:spPr>
        <p:txBody>
          <a:bodyPr/>
          <a:lstStyle/>
          <a:p>
            <a:r>
              <a:rPr lang="pt-PT" dirty="0"/>
              <a:t>Cluster 8 - Tomate / Vinha / Equídeos</a:t>
            </a:r>
            <a:br>
              <a:rPr lang="pt-PT" dirty="0"/>
            </a:br>
            <a:endParaRPr lang="pt-PT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6F49B12A-CD2B-49DE-B9A0-0F6CCEF60851}"/>
              </a:ext>
            </a:extLst>
          </p:cNvPr>
          <p:cNvSpPr txBox="1"/>
          <p:nvPr/>
        </p:nvSpPr>
        <p:spPr>
          <a:xfrm>
            <a:off x="2442105" y="901503"/>
            <a:ext cx="6513684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Predomina a produção de tomate, vinha e equídeos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Cluster com intensidade produtiva elevada (3.942,75), com elevada produtividade de trabalho (27.678,50€/</a:t>
            </a:r>
            <a:r>
              <a:rPr lang="pt-PT" sz="1200" dirty="0" err="1"/>
              <a:t>ha.a</a:t>
            </a:r>
            <a:r>
              <a:rPr lang="pt-PT" sz="1200" dirty="0"/>
              <a:t>)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O cluster tem boa disponibilidade de água para irrigação (39%), com solos muito produtivos (51%) e com temperatura média elevada (16,03)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66% do cluster é composto por declive menores do que 8%</a:t>
            </a:r>
          </a:p>
          <a:p>
            <a:pPr>
              <a:spcAft>
                <a:spcPts val="600"/>
              </a:spcAft>
            </a:pPr>
            <a:r>
              <a:rPr lang="pt-PT" dirty="0"/>
              <a:t> 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PT" sz="12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B33DB07-C2A6-4796-822E-8E22ADDE930D}"/>
              </a:ext>
            </a:extLst>
          </p:cNvPr>
          <p:cNvSpPr txBox="1"/>
          <p:nvPr/>
        </p:nvSpPr>
        <p:spPr>
          <a:xfrm>
            <a:off x="7432675" y="3236295"/>
            <a:ext cx="9239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err="1"/>
              <a:t>Decl</a:t>
            </a:r>
            <a:r>
              <a:rPr lang="pt-PT" sz="1050" b="1" dirty="0"/>
              <a:t>. &lt;8%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7141DD8-DBBA-42CA-BC21-B6770FE2E943}"/>
              </a:ext>
            </a:extLst>
          </p:cNvPr>
          <p:cNvSpPr txBox="1"/>
          <p:nvPr/>
        </p:nvSpPr>
        <p:spPr>
          <a:xfrm>
            <a:off x="8362949" y="3236295"/>
            <a:ext cx="8889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err="1"/>
              <a:t>Esp</a:t>
            </a:r>
            <a:r>
              <a:rPr lang="pt-PT" sz="1050" b="1" dirty="0"/>
              <a:t>. Tom.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583F64C-805C-4581-9ED6-CB03A88C35FB}"/>
              </a:ext>
            </a:extLst>
          </p:cNvPr>
          <p:cNvSpPr txBox="1"/>
          <p:nvPr/>
        </p:nvSpPr>
        <p:spPr>
          <a:xfrm>
            <a:off x="6443434" y="3236295"/>
            <a:ext cx="10199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>
                <a:solidFill>
                  <a:schemeClr val="tx1"/>
                </a:solidFill>
              </a:rPr>
              <a:t>Temperatura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C4581A1-1D26-44F3-8EC4-974FD898128E}"/>
              </a:ext>
            </a:extLst>
          </p:cNvPr>
          <p:cNvSpPr txBox="1"/>
          <p:nvPr/>
        </p:nvSpPr>
        <p:spPr>
          <a:xfrm>
            <a:off x="5534331" y="3243521"/>
            <a:ext cx="10199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/>
              <a:t>EP. </a:t>
            </a:r>
            <a:r>
              <a:rPr lang="pt-PT" sz="1050" b="1" dirty="0" err="1"/>
              <a:t>Equi</a:t>
            </a:r>
            <a:r>
              <a:rPr lang="pt-PT" sz="1050" b="1" dirty="0"/>
              <a:t>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614C81E-552B-463A-B84F-3C91701C8542}"/>
              </a:ext>
            </a:extLst>
          </p:cNvPr>
          <p:cNvSpPr txBox="1"/>
          <p:nvPr/>
        </p:nvSpPr>
        <p:spPr>
          <a:xfrm>
            <a:off x="4655957" y="3243521"/>
            <a:ext cx="85584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err="1"/>
              <a:t>Esp</a:t>
            </a:r>
            <a:r>
              <a:rPr lang="pt-PT" sz="1050" b="1" dirty="0"/>
              <a:t>. vinha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62BBF80-1296-4994-925C-B187AF0DC8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7564" y="3467356"/>
            <a:ext cx="4655956" cy="167614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1BB0522-338F-49CD-A957-B4C62D417E00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11" y="843915"/>
            <a:ext cx="2125980" cy="4232910"/>
          </a:xfrm>
          <a:prstGeom prst="rect">
            <a:avLst/>
          </a:prstGeom>
        </p:spPr>
      </p:pic>
      <p:pic>
        <p:nvPicPr>
          <p:cNvPr id="11" name="Imagem 4">
            <a:extLst>
              <a:ext uri="{FF2B5EF4-FFF2-40B4-BE49-F238E27FC236}">
                <a16:creationId xmlns:a16="http://schemas.microsoft.com/office/drawing/2014/main" id="{410958A3-A699-4DE6-A670-3AB050D90B8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7F8F8"/>
              </a:clrFrom>
              <a:clrTo>
                <a:srgbClr val="F7F8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40367" y="4770222"/>
            <a:ext cx="233701" cy="22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07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027D14E-E5B2-44DF-A987-05178EC4F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92" b="98385" l="0" r="98438">
                        <a14:foregroundMark x1="11523" y1="36123" x2="0" y2="34949"/>
                        <a14:foregroundMark x1="76465" y1="26138" x2="93359" y2="24670"/>
                        <a14:foregroundMark x1="93359" y1="24670" x2="97461" y2="24670"/>
                        <a14:foregroundMark x1="93750" y1="74743" x2="89160" y2="83994"/>
                        <a14:foregroundMark x1="89160" y1="83994" x2="59473" y2="95742"/>
                        <a14:foregroundMark x1="59473" y1="95742" x2="27441" y2="87372"/>
                        <a14:foregroundMark x1="27441" y1="87372" x2="13184" y2="90749"/>
                        <a14:foregroundMark x1="94671" y1="91605" x2="87500" y2="94567"/>
                        <a14:foregroundMark x1="87500" y1="94567" x2="5273" y2="98385"/>
                        <a14:foregroundMark x1="33691" y1="24082" x2="29004" y2="25844"/>
                        <a14:foregroundMark x1="1172" y1="17768" x2="26172" y2="18649"/>
                        <a14:foregroundMark x1="26172" y1="18649" x2="44238" y2="17621"/>
                        <a14:foregroundMark x1="44238" y1="17621" x2="44238" y2="17621"/>
                        <a14:foregroundMark x1="43359" y1="17915" x2="58984" y2="16887"/>
                        <a14:foregroundMark x1="58984" y1="16887" x2="71484" y2="17621"/>
                        <a14:foregroundMark x1="69922" y1="17915" x2="87500" y2="16153"/>
                        <a14:foregroundMark x1="87500" y1="16153" x2="98438" y2="17327"/>
                        <a14:foregroundMark x1="93848" y1="14391" x2="74512" y2="18355"/>
                        <a14:foregroundMark x1="80176" y1="35389" x2="80176" y2="35389"/>
                        <a14:backgroundMark x1="99609" y1="85022" x2="95020" y2="96916"/>
                        <a14:backgroundMark x1="96191" y1="93686" x2="94336" y2="986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3866" y="2707103"/>
            <a:ext cx="3663540" cy="2436397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0B5F4CA1-3C69-47B7-855D-4443B1D6F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46" y="204612"/>
            <a:ext cx="7696200" cy="572700"/>
          </a:xfrm>
        </p:spPr>
        <p:txBody>
          <a:bodyPr/>
          <a:lstStyle/>
          <a:p>
            <a:r>
              <a:rPr lang="pt-PT" dirty="0"/>
              <a:t>Cluster 9 - Horticultura </a:t>
            </a:r>
            <a:br>
              <a:rPr lang="pt-PT" dirty="0"/>
            </a:br>
            <a:endParaRPr lang="pt-PT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EE948D0-429B-4D62-AA82-C0B7EFB8144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6" y="827346"/>
            <a:ext cx="2202180" cy="4290695"/>
          </a:xfrm>
          <a:prstGeom prst="rect">
            <a:avLst/>
          </a:prstGeom>
        </p:spPr>
      </p:pic>
      <p:sp>
        <p:nvSpPr>
          <p:cNvPr id="11" name="CaixaDeTexto 29">
            <a:extLst>
              <a:ext uri="{FF2B5EF4-FFF2-40B4-BE49-F238E27FC236}">
                <a16:creationId xmlns:a16="http://schemas.microsoft.com/office/drawing/2014/main" id="{3B66A069-0752-4778-91ED-6FB4A9D6F9BC}"/>
              </a:ext>
            </a:extLst>
          </p:cNvPr>
          <p:cNvSpPr txBox="1"/>
          <p:nvPr/>
        </p:nvSpPr>
        <p:spPr>
          <a:xfrm>
            <a:off x="2540000" y="929464"/>
            <a:ext cx="651368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Especialização em horticulturas (38%)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É o cluster com maior intensidade produtiva (92.718,24) e com menor capacidade de trabalho (0,96). Trata-se de um cluster com elevada produtividade de trabalho (74.734,97€/</a:t>
            </a:r>
            <a:r>
              <a:rPr lang="pt-PT" sz="1200" dirty="0" err="1"/>
              <a:t>ha.ano</a:t>
            </a:r>
            <a:r>
              <a:rPr lang="pt-PT" sz="1200" dirty="0"/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Menor fração do território ocupado por agricultura (8%)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É um cluster com uma repartição de declive muito semelhante (30%, 30% e 40%)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É composto por solos pouco produtivos (60%), elevada disponibilidade de água (52%) e a mais baixa dimensão média das explorações (2,30)</a:t>
            </a:r>
          </a:p>
        </p:txBody>
      </p:sp>
      <p:pic>
        <p:nvPicPr>
          <p:cNvPr id="6" name="Imagem 3">
            <a:extLst>
              <a:ext uri="{FF2B5EF4-FFF2-40B4-BE49-F238E27FC236}">
                <a16:creationId xmlns:a16="http://schemas.microsoft.com/office/drawing/2014/main" id="{4F86ACDF-A8A5-4ABC-9D3C-123FD6B445C7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654" y="3490211"/>
            <a:ext cx="913022" cy="1553440"/>
          </a:xfrm>
          <a:prstGeom prst="rect">
            <a:avLst/>
          </a:prstGeom>
          <a:noFill/>
        </p:spPr>
      </p:pic>
      <p:pic>
        <p:nvPicPr>
          <p:cNvPr id="7" name="Imagem 4">
            <a:extLst>
              <a:ext uri="{FF2B5EF4-FFF2-40B4-BE49-F238E27FC236}">
                <a16:creationId xmlns:a16="http://schemas.microsoft.com/office/drawing/2014/main" id="{CA5934A1-96C9-40A4-B484-0BBE8463D84F}"/>
              </a:ext>
            </a:extLst>
          </p:cNvPr>
          <p:cNvPicPr/>
          <p:nvPr/>
        </p:nvPicPr>
        <p:blipFill>
          <a:blip r:embed="rId7">
            <a:clrChange>
              <a:clrFrom>
                <a:srgbClr val="F7F8F8"/>
              </a:clrFrom>
              <a:clrTo>
                <a:srgbClr val="F7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889" y="3475232"/>
            <a:ext cx="795510" cy="1558682"/>
          </a:xfrm>
          <a:prstGeom prst="rect">
            <a:avLst/>
          </a:prstGeom>
          <a:noFill/>
        </p:spPr>
      </p:pic>
      <p:pic>
        <p:nvPicPr>
          <p:cNvPr id="9" name="Imagem 6">
            <a:extLst>
              <a:ext uri="{FF2B5EF4-FFF2-40B4-BE49-F238E27FC236}">
                <a16:creationId xmlns:a16="http://schemas.microsoft.com/office/drawing/2014/main" id="{256DDFFD-1FF8-47A1-B19F-CD66B5EA8C41}"/>
              </a:ext>
            </a:extLst>
          </p:cNvPr>
          <p:cNvPicPr/>
          <p:nvPr/>
        </p:nvPicPr>
        <p:blipFill>
          <a:blip r:embed="rId8">
            <a:clrChange>
              <a:clrFrom>
                <a:srgbClr val="F7F8F8"/>
              </a:clrFrom>
              <a:clrTo>
                <a:srgbClr val="F7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399" y="3490211"/>
            <a:ext cx="849601" cy="1570390"/>
          </a:xfrm>
          <a:prstGeom prst="rect">
            <a:avLst/>
          </a:prstGeom>
          <a:noFill/>
        </p:spPr>
      </p:pic>
      <p:sp>
        <p:nvSpPr>
          <p:cNvPr id="12" name="CaixaDeTexto 12">
            <a:extLst>
              <a:ext uri="{FF2B5EF4-FFF2-40B4-BE49-F238E27FC236}">
                <a16:creationId xmlns:a16="http://schemas.microsoft.com/office/drawing/2014/main" id="{A0A8B18B-17E1-432E-8A68-A205D2521B2A}"/>
              </a:ext>
            </a:extLst>
          </p:cNvPr>
          <p:cNvSpPr txBox="1"/>
          <p:nvPr/>
        </p:nvSpPr>
        <p:spPr>
          <a:xfrm>
            <a:off x="7567439" y="3236295"/>
            <a:ext cx="9239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err="1"/>
              <a:t>Cap.trab</a:t>
            </a:r>
            <a:endParaRPr lang="pt-PT" sz="1050" b="1" dirty="0"/>
          </a:p>
        </p:txBody>
      </p:sp>
      <p:sp>
        <p:nvSpPr>
          <p:cNvPr id="13" name="CaixaDeTexto 13">
            <a:extLst>
              <a:ext uri="{FF2B5EF4-FFF2-40B4-BE49-F238E27FC236}">
                <a16:creationId xmlns:a16="http://schemas.microsoft.com/office/drawing/2014/main" id="{94459569-5C3E-45FD-8ADA-C7C747EBF217}"/>
              </a:ext>
            </a:extLst>
          </p:cNvPr>
          <p:cNvSpPr txBox="1"/>
          <p:nvPr/>
        </p:nvSpPr>
        <p:spPr>
          <a:xfrm>
            <a:off x="8362949" y="3236295"/>
            <a:ext cx="8889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/>
              <a:t>Área </a:t>
            </a:r>
            <a:r>
              <a:rPr lang="pt-PT" sz="1050" b="1" dirty="0" err="1"/>
              <a:t>agric</a:t>
            </a:r>
            <a:r>
              <a:rPr lang="pt-PT" sz="1050" b="1" dirty="0"/>
              <a:t>.</a:t>
            </a:r>
          </a:p>
        </p:txBody>
      </p:sp>
      <p:sp>
        <p:nvSpPr>
          <p:cNvPr id="14" name="CaixaDeTexto 14">
            <a:extLst>
              <a:ext uri="{FF2B5EF4-FFF2-40B4-BE49-F238E27FC236}">
                <a16:creationId xmlns:a16="http://schemas.microsoft.com/office/drawing/2014/main" id="{4EED20B7-A911-4518-9C2C-DFA419E66F44}"/>
              </a:ext>
            </a:extLst>
          </p:cNvPr>
          <p:cNvSpPr txBox="1"/>
          <p:nvPr/>
        </p:nvSpPr>
        <p:spPr>
          <a:xfrm>
            <a:off x="6574965" y="3236295"/>
            <a:ext cx="9239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err="1"/>
              <a:t>Inten</a:t>
            </a:r>
            <a:r>
              <a:rPr lang="pt-PT" sz="1050" b="1" dirty="0"/>
              <a:t>. </a:t>
            </a:r>
            <a:r>
              <a:rPr lang="pt-PT" sz="1050" b="1" dirty="0" err="1"/>
              <a:t>prod</a:t>
            </a:r>
            <a:endParaRPr lang="pt-PT" sz="1050" b="1" dirty="0"/>
          </a:p>
        </p:txBody>
      </p:sp>
      <p:grpSp>
        <p:nvGrpSpPr>
          <p:cNvPr id="15" name="Agrupar 3">
            <a:extLst>
              <a:ext uri="{FF2B5EF4-FFF2-40B4-BE49-F238E27FC236}">
                <a16:creationId xmlns:a16="http://schemas.microsoft.com/office/drawing/2014/main" id="{7B5D6C3B-C785-4C38-8FC8-5B4F067C006C}"/>
              </a:ext>
            </a:extLst>
          </p:cNvPr>
          <p:cNvGrpSpPr/>
          <p:nvPr/>
        </p:nvGrpSpPr>
        <p:grpSpPr>
          <a:xfrm>
            <a:off x="5529653" y="3496176"/>
            <a:ext cx="916897" cy="1528859"/>
            <a:chOff x="7975530" y="4512393"/>
            <a:chExt cx="2391579" cy="3761741"/>
          </a:xfrm>
        </p:grpSpPr>
        <p:pic>
          <p:nvPicPr>
            <p:cNvPr id="16" name="Imagem 4">
              <a:extLst>
                <a:ext uri="{FF2B5EF4-FFF2-40B4-BE49-F238E27FC236}">
                  <a16:creationId xmlns:a16="http://schemas.microsoft.com/office/drawing/2014/main" id="{80DFACFA-A8AA-4C44-81A7-89AE4B068D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071" b="8645"/>
            <a:stretch/>
          </p:blipFill>
          <p:spPr>
            <a:xfrm>
              <a:off x="7975530" y="4512393"/>
              <a:ext cx="2391579" cy="3761741"/>
            </a:xfrm>
            <a:prstGeom prst="rect">
              <a:avLst/>
            </a:prstGeom>
          </p:spPr>
        </p:pic>
        <p:pic>
          <p:nvPicPr>
            <p:cNvPr id="17" name="Imagem 5">
              <a:extLst>
                <a:ext uri="{FF2B5EF4-FFF2-40B4-BE49-F238E27FC236}">
                  <a16:creationId xmlns:a16="http://schemas.microsoft.com/office/drawing/2014/main" id="{6ADEF3B9-BC00-41AA-96A9-D7E9FFF8A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7F8F8"/>
                </a:clrFrom>
                <a:clrTo>
                  <a:srgbClr val="F7F8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53943" y="7766530"/>
              <a:ext cx="461023" cy="472000"/>
            </a:xfrm>
            <a:prstGeom prst="rect">
              <a:avLst/>
            </a:prstGeom>
          </p:spPr>
        </p:pic>
      </p:grpSp>
      <p:grpSp>
        <p:nvGrpSpPr>
          <p:cNvPr id="18" name="Agrupar 7">
            <a:extLst>
              <a:ext uri="{FF2B5EF4-FFF2-40B4-BE49-F238E27FC236}">
                <a16:creationId xmlns:a16="http://schemas.microsoft.com/office/drawing/2014/main" id="{F6DB09D8-917C-40CC-9B61-181A5405B3A3}"/>
              </a:ext>
            </a:extLst>
          </p:cNvPr>
          <p:cNvGrpSpPr/>
          <p:nvPr/>
        </p:nvGrpSpPr>
        <p:grpSpPr>
          <a:xfrm>
            <a:off x="4528349" y="3478098"/>
            <a:ext cx="935091" cy="1532467"/>
            <a:chOff x="351936" y="1405208"/>
            <a:chExt cx="2439035" cy="3770619"/>
          </a:xfrm>
        </p:grpSpPr>
        <p:pic>
          <p:nvPicPr>
            <p:cNvPr id="19" name="Imagem 2">
              <a:extLst>
                <a:ext uri="{FF2B5EF4-FFF2-40B4-BE49-F238E27FC236}">
                  <a16:creationId xmlns:a16="http://schemas.microsoft.com/office/drawing/2014/main" id="{596A605E-1DAC-4371-85F1-42F6E1B766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005" b="9349"/>
            <a:stretch/>
          </p:blipFill>
          <p:spPr>
            <a:xfrm>
              <a:off x="351936" y="1405208"/>
              <a:ext cx="2439035" cy="3761741"/>
            </a:xfrm>
            <a:prstGeom prst="rect">
              <a:avLst/>
            </a:prstGeom>
          </p:spPr>
        </p:pic>
        <p:pic>
          <p:nvPicPr>
            <p:cNvPr id="20" name="Imagem 6">
              <a:extLst>
                <a:ext uri="{FF2B5EF4-FFF2-40B4-BE49-F238E27FC236}">
                  <a16:creationId xmlns:a16="http://schemas.microsoft.com/office/drawing/2014/main" id="{27F06BE3-1187-47CB-A16A-E8F94AC4F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7F8F8"/>
                </a:clrFrom>
                <a:clrTo>
                  <a:srgbClr val="F7F8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1936" y="4659345"/>
              <a:ext cx="539436" cy="516482"/>
            </a:xfrm>
            <a:prstGeom prst="rect">
              <a:avLst/>
            </a:prstGeom>
          </p:spPr>
        </p:pic>
      </p:grpSp>
      <p:sp>
        <p:nvSpPr>
          <p:cNvPr id="21" name="CaixaDeTexto 14">
            <a:extLst>
              <a:ext uri="{FF2B5EF4-FFF2-40B4-BE49-F238E27FC236}">
                <a16:creationId xmlns:a16="http://schemas.microsoft.com/office/drawing/2014/main" id="{4951026A-E5E1-4557-8D03-CEF40409000B}"/>
              </a:ext>
            </a:extLst>
          </p:cNvPr>
          <p:cNvSpPr txBox="1"/>
          <p:nvPr/>
        </p:nvSpPr>
        <p:spPr>
          <a:xfrm>
            <a:off x="5637687" y="3236295"/>
            <a:ext cx="9239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/>
              <a:t>Água </a:t>
            </a:r>
            <a:r>
              <a:rPr lang="pt-PT" sz="1050" b="1" dirty="0" err="1"/>
              <a:t>disp</a:t>
            </a:r>
            <a:r>
              <a:rPr lang="pt-PT" sz="1050" b="1" dirty="0"/>
              <a:t>.</a:t>
            </a:r>
          </a:p>
        </p:txBody>
      </p:sp>
      <p:sp>
        <p:nvSpPr>
          <p:cNvPr id="22" name="CaixaDeTexto 14">
            <a:extLst>
              <a:ext uri="{FF2B5EF4-FFF2-40B4-BE49-F238E27FC236}">
                <a16:creationId xmlns:a16="http://schemas.microsoft.com/office/drawing/2014/main" id="{AF3EB213-40B9-417C-AEDF-FA112E16357B}"/>
              </a:ext>
            </a:extLst>
          </p:cNvPr>
          <p:cNvSpPr txBox="1"/>
          <p:nvPr/>
        </p:nvSpPr>
        <p:spPr>
          <a:xfrm>
            <a:off x="4670459" y="3227790"/>
            <a:ext cx="9239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err="1"/>
              <a:t>Prod</a:t>
            </a:r>
            <a:r>
              <a:rPr lang="pt-PT" sz="1050" b="1" dirty="0"/>
              <a:t>. </a:t>
            </a:r>
            <a:r>
              <a:rPr lang="pt-PT" sz="1050" b="1" dirty="0" err="1"/>
              <a:t>Trab</a:t>
            </a:r>
            <a:endParaRPr lang="pt-PT" sz="1050" b="1" dirty="0"/>
          </a:p>
        </p:txBody>
      </p:sp>
    </p:spTree>
    <p:extLst>
      <p:ext uri="{BB962C8B-B14F-4D97-AF65-F5344CB8AC3E}">
        <p14:creationId xmlns:p14="http://schemas.microsoft.com/office/powerpoint/2010/main" val="1021548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0"/>
          <p:cNvSpPr txBox="1">
            <a:spLocks noGrp="1"/>
          </p:cNvSpPr>
          <p:nvPr>
            <p:ph type="title"/>
          </p:nvPr>
        </p:nvSpPr>
        <p:spPr>
          <a:xfrm>
            <a:off x="3645290" y="198664"/>
            <a:ext cx="6791998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u="sng" dirty="0"/>
              <a:t>Agenda</a:t>
            </a:r>
            <a:endParaRPr u="sng" dirty="0"/>
          </a:p>
        </p:txBody>
      </p:sp>
      <p:sp>
        <p:nvSpPr>
          <p:cNvPr id="271" name="Google Shape;271;p40"/>
          <p:cNvSpPr txBox="1">
            <a:spLocks noGrp="1"/>
          </p:cNvSpPr>
          <p:nvPr>
            <p:ph type="title" idx="2"/>
          </p:nvPr>
        </p:nvSpPr>
        <p:spPr>
          <a:xfrm>
            <a:off x="3854662" y="1404054"/>
            <a:ext cx="1136400" cy="68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01</a:t>
            </a:r>
            <a:endParaRPr sz="5400" dirty="0"/>
          </a:p>
        </p:txBody>
      </p:sp>
      <p:sp>
        <p:nvSpPr>
          <p:cNvPr id="272" name="Google Shape;272;p40"/>
          <p:cNvSpPr txBox="1">
            <a:spLocks noGrp="1"/>
          </p:cNvSpPr>
          <p:nvPr>
            <p:ph type="title" idx="3"/>
          </p:nvPr>
        </p:nvSpPr>
        <p:spPr>
          <a:xfrm>
            <a:off x="4872037" y="1070554"/>
            <a:ext cx="2715300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/>
              <a:t>Objetivos</a:t>
            </a:r>
            <a:endParaRPr sz="2000" dirty="0"/>
          </a:p>
        </p:txBody>
      </p:sp>
      <p:sp>
        <p:nvSpPr>
          <p:cNvPr id="273" name="Google Shape;273;p40"/>
          <p:cNvSpPr txBox="1">
            <a:spLocks noGrp="1"/>
          </p:cNvSpPr>
          <p:nvPr>
            <p:ph type="title" idx="4"/>
          </p:nvPr>
        </p:nvSpPr>
        <p:spPr>
          <a:xfrm>
            <a:off x="4872037" y="1455504"/>
            <a:ext cx="3429934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 dirty="0"/>
              <a:t>Principais questões a explorar</a:t>
            </a:r>
            <a:endParaRPr sz="1200" dirty="0"/>
          </a:p>
        </p:txBody>
      </p:sp>
      <p:sp>
        <p:nvSpPr>
          <p:cNvPr id="274" name="Google Shape;274;p40"/>
          <p:cNvSpPr txBox="1">
            <a:spLocks noGrp="1"/>
          </p:cNvSpPr>
          <p:nvPr>
            <p:ph type="title" idx="5"/>
          </p:nvPr>
        </p:nvSpPr>
        <p:spPr>
          <a:xfrm>
            <a:off x="3854663" y="2599672"/>
            <a:ext cx="1136400" cy="68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02</a:t>
            </a:r>
            <a:endParaRPr sz="5400" dirty="0"/>
          </a:p>
        </p:txBody>
      </p:sp>
      <p:sp>
        <p:nvSpPr>
          <p:cNvPr id="275" name="Google Shape;275;p40"/>
          <p:cNvSpPr txBox="1">
            <a:spLocks noGrp="1"/>
          </p:cNvSpPr>
          <p:nvPr>
            <p:ph type="title" idx="6"/>
          </p:nvPr>
        </p:nvSpPr>
        <p:spPr>
          <a:xfrm>
            <a:off x="4872038" y="2266172"/>
            <a:ext cx="2715300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/>
              <a:t>Metodologia</a:t>
            </a:r>
            <a:endParaRPr sz="2000" dirty="0"/>
          </a:p>
        </p:txBody>
      </p:sp>
      <p:sp>
        <p:nvSpPr>
          <p:cNvPr id="276" name="Google Shape;276;p40"/>
          <p:cNvSpPr txBox="1">
            <a:spLocks noGrp="1"/>
          </p:cNvSpPr>
          <p:nvPr>
            <p:ph type="title" idx="7"/>
          </p:nvPr>
        </p:nvSpPr>
        <p:spPr>
          <a:xfrm>
            <a:off x="4872037" y="2651122"/>
            <a:ext cx="3499207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 dirty="0"/>
              <a:t>Dados disponíveis, área de estudo e abordagem analítica</a:t>
            </a:r>
            <a:endParaRPr sz="1200" dirty="0"/>
          </a:p>
        </p:txBody>
      </p:sp>
      <p:sp>
        <p:nvSpPr>
          <p:cNvPr id="277" name="Google Shape;277;p40"/>
          <p:cNvSpPr txBox="1">
            <a:spLocks noGrp="1"/>
          </p:cNvSpPr>
          <p:nvPr>
            <p:ph type="title" idx="8"/>
          </p:nvPr>
        </p:nvSpPr>
        <p:spPr>
          <a:xfrm>
            <a:off x="3859883" y="3650537"/>
            <a:ext cx="1136400" cy="68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03</a:t>
            </a:r>
            <a:endParaRPr sz="5400" dirty="0"/>
          </a:p>
        </p:txBody>
      </p:sp>
      <p:sp>
        <p:nvSpPr>
          <p:cNvPr id="278" name="Google Shape;278;p40"/>
          <p:cNvSpPr txBox="1">
            <a:spLocks noGrp="1"/>
          </p:cNvSpPr>
          <p:nvPr>
            <p:ph type="title" idx="9"/>
          </p:nvPr>
        </p:nvSpPr>
        <p:spPr>
          <a:xfrm>
            <a:off x="4877258" y="3350676"/>
            <a:ext cx="3554626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/>
              <a:t>Apresentação dos resultados</a:t>
            </a:r>
            <a:endParaRPr sz="2000" dirty="0"/>
          </a:p>
        </p:txBody>
      </p:sp>
      <p:sp>
        <p:nvSpPr>
          <p:cNvPr id="279" name="Google Shape;279;p40"/>
          <p:cNvSpPr txBox="1">
            <a:spLocks noGrp="1"/>
          </p:cNvSpPr>
          <p:nvPr>
            <p:ph type="title" idx="13"/>
          </p:nvPr>
        </p:nvSpPr>
        <p:spPr>
          <a:xfrm>
            <a:off x="4886858" y="3732771"/>
            <a:ext cx="4115375" cy="12250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PT" sz="1200" dirty="0"/>
              <a:t>Principais outputs de cada etapa de análise.</a:t>
            </a:r>
            <a:br>
              <a:rPr lang="pt-PT" sz="1200" dirty="0"/>
            </a:br>
            <a:r>
              <a:rPr lang="pt-PT" sz="1200" dirty="0"/>
              <a:t>Breve revisão e interpretação dos resultados</a:t>
            </a:r>
            <a:br>
              <a:rPr lang="pt-PT" sz="1200" dirty="0"/>
            </a:br>
            <a:r>
              <a:rPr lang="pt-PT" sz="1200" dirty="0"/>
              <a:t> </a:t>
            </a:r>
            <a:endParaRPr sz="1200" dirty="0"/>
          </a:p>
        </p:txBody>
      </p: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EADC344F-49A6-4DB9-8293-47DA28D46E81}"/>
              </a:ext>
            </a:extLst>
          </p:cNvPr>
          <p:cNvCxnSpPr/>
          <p:nvPr/>
        </p:nvCxnSpPr>
        <p:spPr>
          <a:xfrm>
            <a:off x="4571999" y="4614344"/>
            <a:ext cx="45720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m 14" descr="Uma imagem com relva, exterior, céu, campo&#10;&#10;Descrição gerada automaticamente">
            <a:extLst>
              <a:ext uri="{FF2B5EF4-FFF2-40B4-BE49-F238E27FC236}">
                <a16:creationId xmlns:a16="http://schemas.microsoft.com/office/drawing/2014/main" id="{6526289F-2ED8-47BE-ABA2-AECB6E042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59AE8DC-F80A-4F28-B20F-5B215FF8C6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41" b="88021" l="977" r="99219">
                        <a14:foregroundMark x1="14648" y1="25000" x2="7227" y2="24740"/>
                        <a14:foregroundMark x1="66211" y1="57682" x2="99414" y2="51693"/>
                        <a14:foregroundMark x1="96289" y1="78125" x2="70020" y2="88151"/>
                        <a14:foregroundMark x1="70020" y1="88151" x2="3027" y2="87370"/>
                        <a14:foregroundMark x1="10938" y1="68880" x2="1074" y2="73307"/>
                        <a14:foregroundMark x1="49121" y1="54948" x2="44434" y2="55469"/>
                        <a14:foregroundMark x1="31934" y1="6641" x2="25488" y2="9375"/>
                      </a14:backgroundRemoval>
                    </a14:imgEffect>
                  </a14:imgLayer>
                </a14:imgProps>
              </a:ext>
            </a:extLst>
          </a:blip>
          <a:srcRect b="7696"/>
          <a:stretch/>
        </p:blipFill>
        <p:spPr>
          <a:xfrm flipH="1">
            <a:off x="702914" y="2835838"/>
            <a:ext cx="3423618" cy="2307662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0B5F4CA1-3C69-47B7-855D-4443B1D6F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46" y="204612"/>
            <a:ext cx="7696200" cy="572700"/>
          </a:xfrm>
        </p:spPr>
        <p:txBody>
          <a:bodyPr/>
          <a:lstStyle/>
          <a:p>
            <a:r>
              <a:rPr lang="pt-PT" dirty="0"/>
              <a:t>Cluster 10 - Pinheiro Manso  </a:t>
            </a:r>
            <a:br>
              <a:rPr lang="pt-PT" dirty="0"/>
            </a:br>
            <a:endParaRPr lang="pt-PT" dirty="0"/>
          </a:p>
        </p:txBody>
      </p:sp>
      <p:pic>
        <p:nvPicPr>
          <p:cNvPr id="11" name="Imagem 10" descr="Uma imagem com mapa&#10;&#10;Descrição gerada automaticamente">
            <a:extLst>
              <a:ext uri="{FF2B5EF4-FFF2-40B4-BE49-F238E27FC236}">
                <a16:creationId xmlns:a16="http://schemas.microsoft.com/office/drawing/2014/main" id="{82B6A48F-D9A4-4081-B2AB-D3BE13C43FAC}"/>
              </a:ext>
            </a:extLst>
          </p:cNvPr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188211" y="932234"/>
            <a:ext cx="2084070" cy="4152900"/>
          </a:xfrm>
          <a:prstGeom prst="rect">
            <a:avLst/>
          </a:prstGeom>
        </p:spPr>
      </p:pic>
      <p:sp>
        <p:nvSpPr>
          <p:cNvPr id="10" name="CaixaDeTexto 29">
            <a:extLst>
              <a:ext uri="{FF2B5EF4-FFF2-40B4-BE49-F238E27FC236}">
                <a16:creationId xmlns:a16="http://schemas.microsoft.com/office/drawing/2014/main" id="{C083147D-EEA1-4CF6-9762-E3215B0F41D5}"/>
              </a:ext>
            </a:extLst>
          </p:cNvPr>
          <p:cNvSpPr txBox="1"/>
          <p:nvPr/>
        </p:nvSpPr>
        <p:spPr>
          <a:xfrm>
            <a:off x="2540000" y="929464"/>
            <a:ext cx="651368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Especialização em pinheiro manso (24%), com presença de bovinos (18%) e ovinos (13%)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É o cluster com uma das mais baixas intensidades produtivas (1.160,32) e com elevada capacidade de trabalho (47,61) e produtividade de trabalho (36.716,16€/</a:t>
            </a:r>
            <a:r>
              <a:rPr lang="pt-PT" sz="1200" dirty="0" err="1"/>
              <a:t>ha.a</a:t>
            </a:r>
            <a:r>
              <a:rPr lang="pt-PT" sz="1200" dirty="0"/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Cluster com a menor densidade pecuária (0,20) apesar de ter uma elevada percentagem de pastagens permanente (50%)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Tem uma temperatura média mais elevada (16,03) e uma elevada percentagem de solos pouco produtivos (64%)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Trata-se dos cluster com a segunda maior dimensão média das explorações agrícolas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PT" sz="1200" dirty="0"/>
          </a:p>
        </p:txBody>
      </p:sp>
      <p:sp>
        <p:nvSpPr>
          <p:cNvPr id="7" name="CaixaDeTexto 13">
            <a:extLst>
              <a:ext uri="{FF2B5EF4-FFF2-40B4-BE49-F238E27FC236}">
                <a16:creationId xmlns:a16="http://schemas.microsoft.com/office/drawing/2014/main" id="{D8EA0EF7-4631-4F23-AFB0-96CAA66D7527}"/>
              </a:ext>
            </a:extLst>
          </p:cNvPr>
          <p:cNvSpPr txBox="1"/>
          <p:nvPr/>
        </p:nvSpPr>
        <p:spPr>
          <a:xfrm>
            <a:off x="8225297" y="3259449"/>
            <a:ext cx="10703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b="1" dirty="0"/>
              <a:t>Temperatura</a:t>
            </a:r>
          </a:p>
        </p:txBody>
      </p:sp>
      <p:grpSp>
        <p:nvGrpSpPr>
          <p:cNvPr id="13" name="Agrupar 30">
            <a:extLst>
              <a:ext uri="{FF2B5EF4-FFF2-40B4-BE49-F238E27FC236}">
                <a16:creationId xmlns:a16="http://schemas.microsoft.com/office/drawing/2014/main" id="{D788B733-A73F-4EB0-83B1-B482C8EFB7B2}"/>
              </a:ext>
            </a:extLst>
          </p:cNvPr>
          <p:cNvGrpSpPr/>
          <p:nvPr/>
        </p:nvGrpSpPr>
        <p:grpSpPr>
          <a:xfrm>
            <a:off x="8362949" y="3537867"/>
            <a:ext cx="751417" cy="1510047"/>
            <a:chOff x="4866720" y="236909"/>
            <a:chExt cx="2316965" cy="4194424"/>
          </a:xfrm>
        </p:grpSpPr>
        <p:pic>
          <p:nvPicPr>
            <p:cNvPr id="14" name="Imagem 9">
              <a:extLst>
                <a:ext uri="{FF2B5EF4-FFF2-40B4-BE49-F238E27FC236}">
                  <a16:creationId xmlns:a16="http://schemas.microsoft.com/office/drawing/2014/main" id="{AA1C6084-B11F-4C1C-82B8-0D7F65F79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66720" y="236909"/>
              <a:ext cx="2316965" cy="4194424"/>
            </a:xfrm>
            <a:prstGeom prst="rect">
              <a:avLst/>
            </a:prstGeom>
          </p:spPr>
        </p:pic>
        <p:pic>
          <p:nvPicPr>
            <p:cNvPr id="15" name="Imagem 10">
              <a:extLst>
                <a:ext uri="{FF2B5EF4-FFF2-40B4-BE49-F238E27FC236}">
                  <a16:creationId xmlns:a16="http://schemas.microsoft.com/office/drawing/2014/main" id="{CA3461AC-091C-425E-A97F-D4685930C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7F8F8"/>
                </a:clrFrom>
                <a:clrTo>
                  <a:srgbClr val="F7F8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66720" y="3597308"/>
              <a:ext cx="600930" cy="569302"/>
            </a:xfrm>
            <a:prstGeom prst="rect">
              <a:avLst/>
            </a:prstGeom>
          </p:spPr>
        </p:pic>
      </p:grpSp>
      <p:grpSp>
        <p:nvGrpSpPr>
          <p:cNvPr id="16" name="Agrupar 2">
            <a:extLst>
              <a:ext uri="{FF2B5EF4-FFF2-40B4-BE49-F238E27FC236}">
                <a16:creationId xmlns:a16="http://schemas.microsoft.com/office/drawing/2014/main" id="{1F58A9C7-D6C3-4C4E-8878-E2DF972D40F2}"/>
              </a:ext>
            </a:extLst>
          </p:cNvPr>
          <p:cNvGrpSpPr/>
          <p:nvPr/>
        </p:nvGrpSpPr>
        <p:grpSpPr>
          <a:xfrm>
            <a:off x="4266601" y="3519055"/>
            <a:ext cx="915365" cy="1528859"/>
            <a:chOff x="4817667" y="4514053"/>
            <a:chExt cx="2394264" cy="4162391"/>
          </a:xfrm>
        </p:grpSpPr>
        <p:pic>
          <p:nvPicPr>
            <p:cNvPr id="17" name="Imagem 3">
              <a:extLst>
                <a:ext uri="{FF2B5EF4-FFF2-40B4-BE49-F238E27FC236}">
                  <a16:creationId xmlns:a16="http://schemas.microsoft.com/office/drawing/2014/main" id="{F9CA13B6-E42B-4D76-919B-4717B21D3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66721" y="4514053"/>
              <a:ext cx="2345210" cy="4162391"/>
            </a:xfrm>
            <a:prstGeom prst="rect">
              <a:avLst/>
            </a:prstGeom>
          </p:spPr>
        </p:pic>
        <p:pic>
          <p:nvPicPr>
            <p:cNvPr id="18" name="Imagem 4">
              <a:extLst>
                <a:ext uri="{FF2B5EF4-FFF2-40B4-BE49-F238E27FC236}">
                  <a16:creationId xmlns:a16="http://schemas.microsoft.com/office/drawing/2014/main" id="{C4AF1E59-0A79-41B5-9791-4497B8E49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7F8F8"/>
                </a:clrFrom>
                <a:clrTo>
                  <a:srgbClr val="F7F8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17667" y="7865622"/>
              <a:ext cx="594604" cy="569302"/>
            </a:xfrm>
            <a:prstGeom prst="rect">
              <a:avLst/>
            </a:prstGeom>
          </p:spPr>
        </p:pic>
      </p:grpSp>
      <p:grpSp>
        <p:nvGrpSpPr>
          <p:cNvPr id="19" name="Agrupar 5">
            <a:extLst>
              <a:ext uri="{FF2B5EF4-FFF2-40B4-BE49-F238E27FC236}">
                <a16:creationId xmlns:a16="http://schemas.microsoft.com/office/drawing/2014/main" id="{223496E5-355B-46D9-90F7-3DFAF6B7891F}"/>
              </a:ext>
            </a:extLst>
          </p:cNvPr>
          <p:cNvGrpSpPr/>
          <p:nvPr/>
        </p:nvGrpSpPr>
        <p:grpSpPr>
          <a:xfrm>
            <a:off x="6180021" y="3537866"/>
            <a:ext cx="901520" cy="1528859"/>
            <a:chOff x="7162511" y="4514053"/>
            <a:chExt cx="2358052" cy="4162391"/>
          </a:xfrm>
        </p:grpSpPr>
        <p:pic>
          <p:nvPicPr>
            <p:cNvPr id="20" name="Imagem 6">
              <a:extLst>
                <a:ext uri="{FF2B5EF4-FFF2-40B4-BE49-F238E27FC236}">
                  <a16:creationId xmlns:a16="http://schemas.microsoft.com/office/drawing/2014/main" id="{170AC2A8-F53A-47E7-9F92-CC1813E9A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62511" y="4514053"/>
              <a:ext cx="2358052" cy="4162391"/>
            </a:xfrm>
            <a:prstGeom prst="rect">
              <a:avLst/>
            </a:prstGeom>
          </p:spPr>
        </p:pic>
        <p:pic>
          <p:nvPicPr>
            <p:cNvPr id="21" name="Imagem 7">
              <a:extLst>
                <a:ext uri="{FF2B5EF4-FFF2-40B4-BE49-F238E27FC236}">
                  <a16:creationId xmlns:a16="http://schemas.microsoft.com/office/drawing/2014/main" id="{34D096D9-BC44-4BA3-A644-3A11AC2A8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7F8F8"/>
                </a:clrFrom>
                <a:clrTo>
                  <a:srgbClr val="F7F8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95733" y="7865622"/>
              <a:ext cx="536955" cy="569302"/>
            </a:xfrm>
            <a:prstGeom prst="rect">
              <a:avLst/>
            </a:prstGeom>
          </p:spPr>
        </p:pic>
      </p:grpSp>
      <p:grpSp>
        <p:nvGrpSpPr>
          <p:cNvPr id="22" name="Agrupar 8">
            <a:extLst>
              <a:ext uri="{FF2B5EF4-FFF2-40B4-BE49-F238E27FC236}">
                <a16:creationId xmlns:a16="http://schemas.microsoft.com/office/drawing/2014/main" id="{FA88AF9A-327A-4C13-B45F-F9394720FE1E}"/>
              </a:ext>
            </a:extLst>
          </p:cNvPr>
          <p:cNvGrpSpPr/>
          <p:nvPr/>
        </p:nvGrpSpPr>
        <p:grpSpPr>
          <a:xfrm>
            <a:off x="7276047" y="3537866"/>
            <a:ext cx="892396" cy="1528859"/>
            <a:chOff x="9518182" y="4514053"/>
            <a:chExt cx="2334185" cy="4162391"/>
          </a:xfrm>
        </p:grpSpPr>
        <p:pic>
          <p:nvPicPr>
            <p:cNvPr id="23" name="Imagem 9">
              <a:extLst>
                <a:ext uri="{FF2B5EF4-FFF2-40B4-BE49-F238E27FC236}">
                  <a16:creationId xmlns:a16="http://schemas.microsoft.com/office/drawing/2014/main" id="{4E14DBAF-06CC-49BA-AB40-076D8BCDC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518182" y="4514053"/>
              <a:ext cx="2334185" cy="4162391"/>
            </a:xfrm>
            <a:prstGeom prst="rect">
              <a:avLst/>
            </a:prstGeom>
          </p:spPr>
        </p:pic>
        <p:pic>
          <p:nvPicPr>
            <p:cNvPr id="24" name="Imagem 10">
              <a:extLst>
                <a:ext uri="{FF2B5EF4-FFF2-40B4-BE49-F238E27FC236}">
                  <a16:creationId xmlns:a16="http://schemas.microsoft.com/office/drawing/2014/main" id="{A90260D5-CD99-4F8F-8200-B90747B8D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7F8F8"/>
                </a:clrFrom>
                <a:clrTo>
                  <a:srgbClr val="F7F8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518182" y="7865622"/>
              <a:ext cx="566281" cy="541925"/>
            </a:xfrm>
            <a:prstGeom prst="rect">
              <a:avLst/>
            </a:prstGeom>
          </p:spPr>
        </p:pic>
      </p:grpSp>
      <p:sp>
        <p:nvSpPr>
          <p:cNvPr id="25" name="CaixaDeTexto 13">
            <a:extLst>
              <a:ext uri="{FF2B5EF4-FFF2-40B4-BE49-F238E27FC236}">
                <a16:creationId xmlns:a16="http://schemas.microsoft.com/office/drawing/2014/main" id="{BFEAD5D9-6D6D-49D1-B826-10E8CCCAB8A8}"/>
              </a:ext>
            </a:extLst>
          </p:cNvPr>
          <p:cNvSpPr txBox="1"/>
          <p:nvPr/>
        </p:nvSpPr>
        <p:spPr>
          <a:xfrm>
            <a:off x="7384296" y="3259449"/>
            <a:ext cx="9509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/>
              <a:t>Uso S. </a:t>
            </a:r>
            <a:r>
              <a:rPr lang="pt-PT" sz="1050" b="1" dirty="0" err="1"/>
              <a:t>past</a:t>
            </a:r>
            <a:r>
              <a:rPr lang="pt-PT" sz="1050" b="1" dirty="0"/>
              <a:t>.</a:t>
            </a:r>
          </a:p>
        </p:txBody>
      </p:sp>
      <p:sp>
        <p:nvSpPr>
          <p:cNvPr id="26" name="CaixaDeTexto 13">
            <a:extLst>
              <a:ext uri="{FF2B5EF4-FFF2-40B4-BE49-F238E27FC236}">
                <a16:creationId xmlns:a16="http://schemas.microsoft.com/office/drawing/2014/main" id="{D2A3EEEF-82B6-4213-924F-56C01124753D}"/>
              </a:ext>
            </a:extLst>
          </p:cNvPr>
          <p:cNvSpPr txBox="1"/>
          <p:nvPr/>
        </p:nvSpPr>
        <p:spPr>
          <a:xfrm>
            <a:off x="6280533" y="3259449"/>
            <a:ext cx="9434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err="1"/>
              <a:t>Dimen</a:t>
            </a:r>
            <a:r>
              <a:rPr lang="pt-PT" sz="1050" b="1" dirty="0"/>
              <a:t>. </a:t>
            </a:r>
            <a:r>
              <a:rPr lang="pt-PT" sz="1050" b="1" dirty="0" err="1"/>
              <a:t>méd</a:t>
            </a:r>
            <a:endParaRPr lang="pt-PT" sz="1050" b="1" dirty="0"/>
          </a:p>
        </p:txBody>
      </p:sp>
      <p:sp>
        <p:nvSpPr>
          <p:cNvPr id="27" name="CaixaDeTexto 13">
            <a:extLst>
              <a:ext uri="{FF2B5EF4-FFF2-40B4-BE49-F238E27FC236}">
                <a16:creationId xmlns:a16="http://schemas.microsoft.com/office/drawing/2014/main" id="{AA5B36A8-E961-466C-B530-A702AD39590F}"/>
              </a:ext>
            </a:extLst>
          </p:cNvPr>
          <p:cNvSpPr txBox="1"/>
          <p:nvPr/>
        </p:nvSpPr>
        <p:spPr>
          <a:xfrm>
            <a:off x="4390220" y="3265139"/>
            <a:ext cx="8889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err="1"/>
              <a:t>Prod</a:t>
            </a:r>
            <a:r>
              <a:rPr lang="pt-PT" sz="1050" b="1" dirty="0"/>
              <a:t>. </a:t>
            </a:r>
            <a:r>
              <a:rPr lang="pt-PT" sz="1050" b="1" dirty="0" err="1"/>
              <a:t>Trab</a:t>
            </a:r>
            <a:endParaRPr lang="pt-PT" sz="1050" b="1" dirty="0"/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FF2DD657-038A-42C2-96DB-3CAA2574AE03}"/>
              </a:ext>
            </a:extLst>
          </p:cNvPr>
          <p:cNvGrpSpPr>
            <a:grpSpLocks noChangeAspect="1"/>
          </p:cNvGrpSpPr>
          <p:nvPr/>
        </p:nvGrpSpPr>
        <p:grpSpPr>
          <a:xfrm>
            <a:off x="5266629" y="3513365"/>
            <a:ext cx="869386" cy="1528860"/>
            <a:chOff x="134021" y="4514053"/>
            <a:chExt cx="2366943" cy="4162391"/>
          </a:xfrm>
        </p:grpSpPr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8C388A59-5610-4197-A269-4BCFDCD86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4021" y="4514053"/>
              <a:ext cx="2366943" cy="4162391"/>
            </a:xfrm>
            <a:prstGeom prst="rect">
              <a:avLst/>
            </a:prstGeom>
          </p:spPr>
        </p:pic>
        <p:pic>
          <p:nvPicPr>
            <p:cNvPr id="32" name="Imagem 31">
              <a:extLst>
                <a:ext uri="{FF2B5EF4-FFF2-40B4-BE49-F238E27FC236}">
                  <a16:creationId xmlns:a16="http://schemas.microsoft.com/office/drawing/2014/main" id="{E43A1266-D171-4421-88D3-7D67321DC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7F8F8"/>
                </a:clrFrom>
                <a:clrTo>
                  <a:srgbClr val="F7F8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4021" y="7865622"/>
              <a:ext cx="588279" cy="569302"/>
            </a:xfrm>
            <a:prstGeom prst="rect">
              <a:avLst/>
            </a:prstGeom>
          </p:spPr>
        </p:pic>
      </p:grpSp>
      <p:sp>
        <p:nvSpPr>
          <p:cNvPr id="33" name="CaixaDeTexto 13">
            <a:extLst>
              <a:ext uri="{FF2B5EF4-FFF2-40B4-BE49-F238E27FC236}">
                <a16:creationId xmlns:a16="http://schemas.microsoft.com/office/drawing/2014/main" id="{FFB8D8CA-6C8C-4DD1-961F-DC18F2573917}"/>
              </a:ext>
            </a:extLst>
          </p:cNvPr>
          <p:cNvSpPr txBox="1"/>
          <p:nvPr/>
        </p:nvSpPr>
        <p:spPr>
          <a:xfrm>
            <a:off x="5197660" y="3267854"/>
            <a:ext cx="12884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err="1"/>
              <a:t>Prod</a:t>
            </a:r>
            <a:r>
              <a:rPr lang="pt-PT" sz="1050" b="1" dirty="0"/>
              <a:t>. solo </a:t>
            </a:r>
            <a:r>
              <a:rPr lang="pt-PT" sz="1050" b="1" dirty="0" err="1"/>
              <a:t>méd</a:t>
            </a:r>
            <a:endParaRPr lang="pt-PT" sz="1050" b="1" dirty="0"/>
          </a:p>
        </p:txBody>
      </p:sp>
    </p:spTree>
    <p:extLst>
      <p:ext uri="{BB962C8B-B14F-4D97-AF65-F5344CB8AC3E}">
        <p14:creationId xmlns:p14="http://schemas.microsoft.com/office/powerpoint/2010/main" val="2036561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0B5F4CA1-3C69-47B7-855D-4443B1D6F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46" y="204612"/>
            <a:ext cx="7696200" cy="572700"/>
          </a:xfrm>
        </p:spPr>
        <p:txBody>
          <a:bodyPr/>
          <a:lstStyle/>
          <a:p>
            <a:r>
              <a:rPr lang="pt-PT" dirty="0"/>
              <a:t>Produtividade do trabalho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2321FF1-6838-4672-A5C9-EF4CDC74CB9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9" y="989537"/>
            <a:ext cx="7935401" cy="3858298"/>
          </a:xfrm>
          <a:prstGeom prst="rect">
            <a:avLst/>
          </a:prstGeom>
          <a:noFill/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88D3077-8BC9-4AB3-98F5-0349B74D3896}"/>
              </a:ext>
            </a:extLst>
          </p:cNvPr>
          <p:cNvSpPr txBox="1"/>
          <p:nvPr/>
        </p:nvSpPr>
        <p:spPr>
          <a:xfrm>
            <a:off x="204189" y="2347691"/>
            <a:ext cx="400110" cy="154265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PT" dirty="0"/>
              <a:t>Área/trabalhador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CF48C09-DDCF-4BFB-B080-AFAC91C54BBF}"/>
              </a:ext>
            </a:extLst>
          </p:cNvPr>
          <p:cNvSpPr txBox="1"/>
          <p:nvPr/>
        </p:nvSpPr>
        <p:spPr>
          <a:xfrm>
            <a:off x="5868061" y="4847835"/>
            <a:ext cx="1812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€/Área</a:t>
            </a:r>
          </a:p>
        </p:txBody>
      </p:sp>
      <p:cxnSp>
        <p:nvCxnSpPr>
          <p:cNvPr id="9" name="Conexão reta unidirecional 8">
            <a:extLst>
              <a:ext uri="{FF2B5EF4-FFF2-40B4-BE49-F238E27FC236}">
                <a16:creationId xmlns:a16="http://schemas.microsoft.com/office/drawing/2014/main" id="{51ED5993-4EFD-4F2D-969E-E45C23ED846F}"/>
              </a:ext>
            </a:extLst>
          </p:cNvPr>
          <p:cNvCxnSpPr/>
          <p:nvPr/>
        </p:nvCxnSpPr>
        <p:spPr>
          <a:xfrm>
            <a:off x="6774510" y="5064558"/>
            <a:ext cx="16379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xão reta unidirecional 10">
            <a:extLst>
              <a:ext uri="{FF2B5EF4-FFF2-40B4-BE49-F238E27FC236}">
                <a16:creationId xmlns:a16="http://schemas.microsoft.com/office/drawing/2014/main" id="{A33A1CF4-AD8D-40EF-AA7C-EBC070249C2A}"/>
              </a:ext>
            </a:extLst>
          </p:cNvPr>
          <p:cNvCxnSpPr>
            <a:cxnSpLocks/>
          </p:cNvCxnSpPr>
          <p:nvPr/>
        </p:nvCxnSpPr>
        <p:spPr>
          <a:xfrm flipV="1">
            <a:off x="292601" y="1080590"/>
            <a:ext cx="0" cy="1735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ED21E5B3-39EF-4290-A83B-D2606A6DC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256" y="1440802"/>
            <a:ext cx="4004223" cy="1554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168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0B5F4CA1-3C69-47B7-855D-4443B1D6F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46" y="204612"/>
            <a:ext cx="7696200" cy="572700"/>
          </a:xfrm>
        </p:spPr>
        <p:txBody>
          <a:bodyPr/>
          <a:lstStyle/>
          <a:p>
            <a:r>
              <a:rPr lang="pt-PT" dirty="0"/>
              <a:t>Resumo cluster – variáveis exógenas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F118CA-6174-4016-9DE8-BFB2C3E41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12" y="1117977"/>
            <a:ext cx="8180776" cy="360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64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2E3EF-150E-4242-9F7B-9F39E0F79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Considerações gerais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7AEB5C-D13D-489D-BB5F-E615054F9322}"/>
              </a:ext>
            </a:extLst>
          </p:cNvPr>
          <p:cNvSpPr/>
          <p:nvPr/>
        </p:nvSpPr>
        <p:spPr>
          <a:xfrm>
            <a:off x="684975" y="1177693"/>
            <a:ext cx="7967189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AutoNum type="arabicParenR"/>
            </a:pPr>
            <a:r>
              <a:rPr lang="pt-PT" sz="1200" dirty="0"/>
              <a:t>Na área de estudo existem diversos contrastes quer ao nível de altitude, centros urbanos, acessos mas também ao nível da dimensão média das explorações agrícolas.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pt-PT" sz="1200" dirty="0"/>
              <a:t>Ao nível das freguesias foram identificados 10 clusters, que refletem diferentes gradientes quer em termos de variáveis endógenas quer em termos de variáveis exogéneas. 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pt-PT" sz="1200" dirty="0"/>
              <a:t>Os clusters representam uma tipologia de sistemas de produção agrícola associado às freguesias: 1) bovinos; 2) arroz e arvense; 3) </a:t>
            </a:r>
            <a:r>
              <a:rPr lang="pt-PT" sz="1200" dirty="0" err="1"/>
              <a:t>poli-pecuária</a:t>
            </a:r>
            <a:r>
              <a:rPr lang="pt-PT" sz="1200" dirty="0"/>
              <a:t>; 4) ovinos; 5) olival e fruticultura; 6) caprinos; 7) leite (bovino); 8) tomate, vinha e equídeos; 9) horticultura; 10) pinheiro manso.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pt-PT" sz="1200" dirty="0"/>
              <a:t>Na área de estudo, as variáveis exógenas têm um grande peso na decisão dos agricultores:</a:t>
            </a:r>
          </a:p>
          <a:p>
            <a:pPr marL="539750" lvl="8" indent="-1793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Os caprinos encontram-se em zonas de maior altitude, com declives acentuados e com temperaturas mais baixas;</a:t>
            </a:r>
          </a:p>
          <a:p>
            <a:pPr marL="539750" indent="-1793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As arvenses e o arroz encontram-se em zonas mais planas, com menos inclinação, com baixas altitudes, com solos produtivos e com elevada disponibilidade de água;</a:t>
            </a:r>
          </a:p>
          <a:p>
            <a:pPr marL="539750" indent="-1793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dirty="0"/>
              <a:t>A cultura do tomate e da vinha e os equídeos encontram-se em zonas com solos muito produtivos e com elevada disponibilidade de água;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 startAt="5"/>
            </a:pPr>
            <a:r>
              <a:rPr lang="pt-PT" sz="1200" dirty="0"/>
              <a:t>As escolhas tecnológicas podem aumentar a produtividade dos sistemas de produção, num gradiente de capacidade de trabalho e intensidade produtiva.</a:t>
            </a:r>
          </a:p>
          <a:p>
            <a:pPr>
              <a:spcAft>
                <a:spcPts val="600"/>
              </a:spcAft>
            </a:pPr>
            <a:endParaRPr lang="pt-PT" sz="1200" dirty="0"/>
          </a:p>
        </p:txBody>
      </p:sp>
    </p:spTree>
    <p:extLst>
      <p:ext uri="{BB962C8B-B14F-4D97-AF65-F5344CB8AC3E}">
        <p14:creationId xmlns:p14="http://schemas.microsoft.com/office/powerpoint/2010/main" val="2961853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 txBox="1">
            <a:spLocks noGrp="1"/>
          </p:cNvSpPr>
          <p:nvPr>
            <p:ph type="ctrTitle"/>
          </p:nvPr>
        </p:nvSpPr>
        <p:spPr>
          <a:xfrm>
            <a:off x="1171500" y="1516975"/>
            <a:ext cx="6801000" cy="144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Obrigado</a:t>
            </a:r>
            <a:endParaRPr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4ABFE34-5E7D-49CE-99BD-FDD5E6788051}"/>
              </a:ext>
            </a:extLst>
          </p:cNvPr>
          <p:cNvSpPr txBox="1"/>
          <p:nvPr/>
        </p:nvSpPr>
        <p:spPr>
          <a:xfrm>
            <a:off x="457200" y="4835723"/>
            <a:ext cx="7632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André Trindade, Estevão Macarringue, Joana Capela, Liliana Alves, Sofia Ribeiro</a:t>
            </a:r>
          </a:p>
        </p:txBody>
      </p:sp>
    </p:spTree>
    <p:extLst>
      <p:ext uri="{BB962C8B-B14F-4D97-AF65-F5344CB8AC3E}">
        <p14:creationId xmlns:p14="http://schemas.microsoft.com/office/powerpoint/2010/main" val="3436034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2"/>
          <p:cNvSpPr txBox="1">
            <a:spLocks noGrp="1"/>
          </p:cNvSpPr>
          <p:nvPr>
            <p:ph type="subTitle" idx="1"/>
          </p:nvPr>
        </p:nvSpPr>
        <p:spPr>
          <a:xfrm>
            <a:off x="723975" y="3512700"/>
            <a:ext cx="2822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pt-PT" dirty="0"/>
              <a:t>Principais questões a explorar</a:t>
            </a:r>
          </a:p>
        </p:txBody>
      </p:sp>
      <p:sp>
        <p:nvSpPr>
          <p:cNvPr id="303" name="Google Shape;303;p42"/>
          <p:cNvSpPr txBox="1">
            <a:spLocks noGrp="1"/>
          </p:cNvSpPr>
          <p:nvPr>
            <p:ph type="title"/>
          </p:nvPr>
        </p:nvSpPr>
        <p:spPr>
          <a:xfrm>
            <a:off x="723975" y="2856900"/>
            <a:ext cx="4457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01. </a:t>
            </a:r>
            <a:r>
              <a:rPr lang="pt-PT" dirty="0"/>
              <a:t>Objetivos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9DB0DB8D-0B38-4548-9F06-DA55CA0E4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Objetivos gerais</a:t>
            </a:r>
          </a:p>
        </p:txBody>
      </p:sp>
      <p:sp>
        <p:nvSpPr>
          <p:cNvPr id="8" name="Marcador de Posição do Texto 7">
            <a:extLst>
              <a:ext uri="{FF2B5EF4-FFF2-40B4-BE49-F238E27FC236}">
                <a16:creationId xmlns:a16="http://schemas.microsoft.com/office/drawing/2014/main" id="{29F5C129-FCD5-43E1-8BE4-94F8E9EAC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1663" y="2197364"/>
            <a:ext cx="2637187" cy="1552500"/>
          </a:xfrm>
        </p:spPr>
        <p:txBody>
          <a:bodyPr/>
          <a:lstStyle/>
          <a:p>
            <a:pPr marL="139700" indent="0" algn="l">
              <a:buNone/>
            </a:pPr>
            <a:r>
              <a:rPr lang="pt-PT" dirty="0"/>
              <a:t>Identificar e caracterizar os sistemas de produção agrícola (SPA) disponíveis nas freguesias da área de estudo</a:t>
            </a:r>
          </a:p>
          <a:p>
            <a:pPr algn="l"/>
            <a:endParaRPr lang="pt-PT" dirty="0"/>
          </a:p>
        </p:txBody>
      </p:sp>
      <p:sp>
        <p:nvSpPr>
          <p:cNvPr id="9" name="Marcador de Posição do Texto 8">
            <a:extLst>
              <a:ext uri="{FF2B5EF4-FFF2-40B4-BE49-F238E27FC236}">
                <a16:creationId xmlns:a16="http://schemas.microsoft.com/office/drawing/2014/main" id="{3CB3EE52-53AA-4288-9D6D-F190F2FF2CD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405550" y="2197364"/>
            <a:ext cx="2793860" cy="1502608"/>
          </a:xfrm>
        </p:spPr>
        <p:txBody>
          <a:bodyPr/>
          <a:lstStyle/>
          <a:p>
            <a:pPr marL="139700" indent="0" algn="l">
              <a:buNone/>
            </a:pPr>
            <a:r>
              <a:rPr lang="pt-PT" dirty="0"/>
              <a:t>Avaliar e interpretar a tecnologia refletida nos sistemas de produção identificados</a:t>
            </a:r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5C18B890-8B34-4403-BE66-EE4020C0ACC4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138882" y="1484889"/>
            <a:ext cx="2576883" cy="572700"/>
          </a:xfrm>
        </p:spPr>
        <p:txBody>
          <a:bodyPr/>
          <a:lstStyle/>
          <a:p>
            <a:pPr algn="l"/>
            <a:r>
              <a:rPr lang="pt-PT" dirty="0"/>
              <a:t>SPA</a:t>
            </a:r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6883B5A8-D97D-4C21-B126-7CB181A884FB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3123291" y="1491826"/>
            <a:ext cx="3041690" cy="648973"/>
          </a:xfrm>
        </p:spPr>
        <p:txBody>
          <a:bodyPr/>
          <a:lstStyle/>
          <a:p>
            <a:pPr algn="l"/>
            <a:r>
              <a:rPr lang="pt-PT" dirty="0"/>
              <a:t>Modelo tecnológico</a:t>
            </a:r>
            <a:br>
              <a:rPr lang="pt-PT" dirty="0"/>
            </a:br>
            <a:endParaRPr lang="pt-PT" dirty="0"/>
          </a:p>
        </p:txBody>
      </p:sp>
      <p:sp>
        <p:nvSpPr>
          <p:cNvPr id="12" name="Marcador de Posição do Texto 11">
            <a:extLst>
              <a:ext uri="{FF2B5EF4-FFF2-40B4-BE49-F238E27FC236}">
                <a16:creationId xmlns:a16="http://schemas.microsoft.com/office/drawing/2014/main" id="{30854BDA-2AC4-40D0-8DC0-BC6F21D3432E}"/>
              </a:ext>
            </a:extLst>
          </p:cNvPr>
          <p:cNvSpPr>
            <a:spLocks noGrp="1"/>
          </p:cNvSpPr>
          <p:nvPr>
            <p:ph type="body" idx="5"/>
          </p:nvPr>
        </p:nvSpPr>
        <p:spPr>
          <a:xfrm>
            <a:off x="6309812" y="2172418"/>
            <a:ext cx="2738938" cy="1552500"/>
          </a:xfrm>
        </p:spPr>
        <p:txBody>
          <a:bodyPr/>
          <a:lstStyle/>
          <a:p>
            <a:pPr marL="139700" indent="0" algn="l">
              <a:buNone/>
            </a:pPr>
            <a:r>
              <a:rPr lang="pt-PT" dirty="0"/>
              <a:t>Analisar as principais variáveis que condicionam as escolhas dos agricultores entre os tipos de SPA disponíveis</a:t>
            </a:r>
          </a:p>
          <a:p>
            <a:endParaRPr lang="pt-PT" dirty="0"/>
          </a:p>
        </p:txBody>
      </p:sp>
      <p:sp>
        <p:nvSpPr>
          <p:cNvPr id="13" name="Título 12">
            <a:extLst>
              <a:ext uri="{FF2B5EF4-FFF2-40B4-BE49-F238E27FC236}">
                <a16:creationId xmlns:a16="http://schemas.microsoft.com/office/drawing/2014/main" id="{68CC31B6-1F0A-4663-8B2B-A34111FE74ED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6115050" y="1491826"/>
            <a:ext cx="2378270" cy="572700"/>
          </a:xfrm>
        </p:spPr>
        <p:txBody>
          <a:bodyPr/>
          <a:lstStyle/>
          <a:p>
            <a:pPr algn="l"/>
            <a:r>
              <a:rPr lang="pt-PT" dirty="0"/>
              <a:t>Drivers</a:t>
            </a:r>
          </a:p>
        </p:txBody>
      </p:sp>
      <p:pic>
        <p:nvPicPr>
          <p:cNvPr id="16" name="Gráfico 15" descr="Paisagem de quinta">
            <a:extLst>
              <a:ext uri="{FF2B5EF4-FFF2-40B4-BE49-F238E27FC236}">
                <a16:creationId xmlns:a16="http://schemas.microsoft.com/office/drawing/2014/main" id="{F1B7DEC1-775D-4CB7-A212-A70CF8E7D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199" y="2227468"/>
            <a:ext cx="389440" cy="360287"/>
          </a:xfrm>
          <a:prstGeom prst="rect">
            <a:avLst/>
          </a:prstGeom>
        </p:spPr>
      </p:pic>
      <p:pic>
        <p:nvPicPr>
          <p:cNvPr id="18" name="Gráfico 17" descr="Trator">
            <a:extLst>
              <a:ext uri="{FF2B5EF4-FFF2-40B4-BE49-F238E27FC236}">
                <a16:creationId xmlns:a16="http://schemas.microsoft.com/office/drawing/2014/main" id="{F11481C8-F783-4B30-BBC8-ABC4AC7FD6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51480" y="2150411"/>
            <a:ext cx="464117" cy="473265"/>
          </a:xfrm>
          <a:prstGeom prst="rect">
            <a:avLst/>
          </a:prstGeom>
        </p:spPr>
      </p:pic>
      <p:grpSp>
        <p:nvGrpSpPr>
          <p:cNvPr id="19" name="Google Shape;406;p47">
            <a:extLst>
              <a:ext uri="{FF2B5EF4-FFF2-40B4-BE49-F238E27FC236}">
                <a16:creationId xmlns:a16="http://schemas.microsoft.com/office/drawing/2014/main" id="{6AACA62B-4D9B-4023-945A-4C59329C05FD}"/>
              </a:ext>
            </a:extLst>
          </p:cNvPr>
          <p:cNvGrpSpPr/>
          <p:nvPr/>
        </p:nvGrpSpPr>
        <p:grpSpPr>
          <a:xfrm>
            <a:off x="6199458" y="2245108"/>
            <a:ext cx="274837" cy="272041"/>
            <a:chOff x="7993805" y="2427122"/>
            <a:chExt cx="356256" cy="351808"/>
          </a:xfrm>
          <a:solidFill>
            <a:schemeClr val="bg1"/>
          </a:solidFill>
        </p:grpSpPr>
        <p:sp>
          <p:nvSpPr>
            <p:cNvPr id="20" name="Google Shape;407;p47">
              <a:extLst>
                <a:ext uri="{FF2B5EF4-FFF2-40B4-BE49-F238E27FC236}">
                  <a16:creationId xmlns:a16="http://schemas.microsoft.com/office/drawing/2014/main" id="{567032EB-98C7-47E7-8004-0AC83F9F0CEF}"/>
                </a:ext>
              </a:extLst>
            </p:cNvPr>
            <p:cNvSpPr/>
            <p:nvPr/>
          </p:nvSpPr>
          <p:spPr>
            <a:xfrm>
              <a:off x="8154957" y="2427122"/>
              <a:ext cx="195104" cy="194464"/>
            </a:xfrm>
            <a:custGeom>
              <a:avLst/>
              <a:gdLst/>
              <a:ahLst/>
              <a:cxnLst/>
              <a:rect l="l" t="t" r="r" b="b"/>
              <a:pathLst>
                <a:path w="6097" h="6077" extrusionOk="0">
                  <a:moveTo>
                    <a:pt x="299" y="0"/>
                  </a:moveTo>
                  <a:cubicBezTo>
                    <a:pt x="228" y="0"/>
                    <a:pt x="159" y="25"/>
                    <a:pt x="108" y="76"/>
                  </a:cubicBezTo>
                  <a:cubicBezTo>
                    <a:pt x="13" y="171"/>
                    <a:pt x="1" y="290"/>
                    <a:pt x="60" y="409"/>
                  </a:cubicBezTo>
                  <a:cubicBezTo>
                    <a:pt x="406" y="1028"/>
                    <a:pt x="644" y="1790"/>
                    <a:pt x="858" y="2517"/>
                  </a:cubicBezTo>
                  <a:cubicBezTo>
                    <a:pt x="1191" y="3588"/>
                    <a:pt x="1537" y="4695"/>
                    <a:pt x="2227" y="5410"/>
                  </a:cubicBezTo>
                  <a:cubicBezTo>
                    <a:pt x="2644" y="5838"/>
                    <a:pt x="3227" y="6077"/>
                    <a:pt x="3835" y="6077"/>
                  </a:cubicBezTo>
                  <a:lnTo>
                    <a:pt x="3858" y="6077"/>
                  </a:lnTo>
                  <a:cubicBezTo>
                    <a:pt x="4466" y="6077"/>
                    <a:pt x="5025" y="5850"/>
                    <a:pt x="5442" y="5422"/>
                  </a:cubicBezTo>
                  <a:cubicBezTo>
                    <a:pt x="5859" y="4993"/>
                    <a:pt x="6097" y="4422"/>
                    <a:pt x="6097" y="3814"/>
                  </a:cubicBezTo>
                  <a:cubicBezTo>
                    <a:pt x="6085" y="3219"/>
                    <a:pt x="5859" y="2659"/>
                    <a:pt x="5430" y="2243"/>
                  </a:cubicBezTo>
                  <a:cubicBezTo>
                    <a:pt x="4728" y="1540"/>
                    <a:pt x="3620" y="1195"/>
                    <a:pt x="2537" y="874"/>
                  </a:cubicBezTo>
                  <a:cubicBezTo>
                    <a:pt x="2287" y="790"/>
                    <a:pt x="2025" y="707"/>
                    <a:pt x="1751" y="612"/>
                  </a:cubicBezTo>
                  <a:cubicBezTo>
                    <a:pt x="1737" y="607"/>
                    <a:pt x="1722" y="605"/>
                    <a:pt x="1707" y="605"/>
                  </a:cubicBezTo>
                  <a:cubicBezTo>
                    <a:pt x="1637" y="605"/>
                    <a:pt x="1568" y="650"/>
                    <a:pt x="1549" y="719"/>
                  </a:cubicBezTo>
                  <a:cubicBezTo>
                    <a:pt x="1513" y="814"/>
                    <a:pt x="1561" y="897"/>
                    <a:pt x="1644" y="933"/>
                  </a:cubicBezTo>
                  <a:cubicBezTo>
                    <a:pt x="1918" y="1016"/>
                    <a:pt x="2180" y="1088"/>
                    <a:pt x="2442" y="1183"/>
                  </a:cubicBezTo>
                  <a:cubicBezTo>
                    <a:pt x="3525" y="1505"/>
                    <a:pt x="4537" y="1838"/>
                    <a:pt x="5192" y="2481"/>
                  </a:cubicBezTo>
                  <a:cubicBezTo>
                    <a:pt x="5561" y="2838"/>
                    <a:pt x="5752" y="3326"/>
                    <a:pt x="5775" y="3850"/>
                  </a:cubicBezTo>
                  <a:cubicBezTo>
                    <a:pt x="5775" y="4362"/>
                    <a:pt x="5585" y="4862"/>
                    <a:pt x="5216" y="5219"/>
                  </a:cubicBezTo>
                  <a:cubicBezTo>
                    <a:pt x="4859" y="5565"/>
                    <a:pt x="4370" y="5767"/>
                    <a:pt x="3847" y="5767"/>
                  </a:cubicBezTo>
                  <a:lnTo>
                    <a:pt x="3835" y="5767"/>
                  </a:lnTo>
                  <a:cubicBezTo>
                    <a:pt x="3323" y="5767"/>
                    <a:pt x="2823" y="5553"/>
                    <a:pt x="2465" y="5184"/>
                  </a:cubicBezTo>
                  <a:cubicBezTo>
                    <a:pt x="1834" y="4529"/>
                    <a:pt x="1513" y="3517"/>
                    <a:pt x="1168" y="2433"/>
                  </a:cubicBezTo>
                  <a:cubicBezTo>
                    <a:pt x="965" y="1743"/>
                    <a:pt x="739" y="1028"/>
                    <a:pt x="429" y="409"/>
                  </a:cubicBezTo>
                  <a:lnTo>
                    <a:pt x="429" y="409"/>
                  </a:lnTo>
                  <a:cubicBezTo>
                    <a:pt x="608" y="493"/>
                    <a:pt x="799" y="588"/>
                    <a:pt x="1013" y="659"/>
                  </a:cubicBezTo>
                  <a:cubicBezTo>
                    <a:pt x="1033" y="665"/>
                    <a:pt x="1053" y="668"/>
                    <a:pt x="1073" y="668"/>
                  </a:cubicBezTo>
                  <a:cubicBezTo>
                    <a:pt x="1137" y="668"/>
                    <a:pt x="1197" y="637"/>
                    <a:pt x="1215" y="564"/>
                  </a:cubicBezTo>
                  <a:cubicBezTo>
                    <a:pt x="1251" y="481"/>
                    <a:pt x="1215" y="385"/>
                    <a:pt x="1132" y="362"/>
                  </a:cubicBezTo>
                  <a:cubicBezTo>
                    <a:pt x="858" y="254"/>
                    <a:pt x="644" y="159"/>
                    <a:pt x="429" y="28"/>
                  </a:cubicBezTo>
                  <a:cubicBezTo>
                    <a:pt x="388" y="10"/>
                    <a:pt x="343" y="0"/>
                    <a:pt x="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08;p47">
              <a:extLst>
                <a:ext uri="{FF2B5EF4-FFF2-40B4-BE49-F238E27FC236}">
                  <a16:creationId xmlns:a16="http://schemas.microsoft.com/office/drawing/2014/main" id="{4EBE0EA9-D34C-483B-A781-5E191759DEFA}"/>
                </a:ext>
              </a:extLst>
            </p:cNvPr>
            <p:cNvSpPr/>
            <p:nvPr/>
          </p:nvSpPr>
          <p:spPr>
            <a:xfrm>
              <a:off x="7993805" y="2477170"/>
              <a:ext cx="136032" cy="222144"/>
            </a:xfrm>
            <a:custGeom>
              <a:avLst/>
              <a:gdLst/>
              <a:ahLst/>
              <a:cxnLst/>
              <a:rect l="l" t="t" r="r" b="b"/>
              <a:pathLst>
                <a:path w="4251" h="6942" extrusionOk="0">
                  <a:moveTo>
                    <a:pt x="1834" y="0"/>
                  </a:moveTo>
                  <a:cubicBezTo>
                    <a:pt x="1715" y="0"/>
                    <a:pt x="1632" y="95"/>
                    <a:pt x="1596" y="214"/>
                  </a:cubicBezTo>
                  <a:cubicBezTo>
                    <a:pt x="1453" y="857"/>
                    <a:pt x="1155" y="1512"/>
                    <a:pt x="870" y="2143"/>
                  </a:cubicBezTo>
                  <a:cubicBezTo>
                    <a:pt x="453" y="3084"/>
                    <a:pt x="0" y="4048"/>
                    <a:pt x="60" y="4965"/>
                  </a:cubicBezTo>
                  <a:cubicBezTo>
                    <a:pt x="96" y="5513"/>
                    <a:pt x="346" y="6013"/>
                    <a:pt x="762" y="6406"/>
                  </a:cubicBezTo>
                  <a:cubicBezTo>
                    <a:pt x="1155" y="6751"/>
                    <a:pt x="1644" y="6941"/>
                    <a:pt x="2144" y="6941"/>
                  </a:cubicBezTo>
                  <a:lnTo>
                    <a:pt x="2286" y="6941"/>
                  </a:lnTo>
                  <a:cubicBezTo>
                    <a:pt x="2834" y="6906"/>
                    <a:pt x="3334" y="6656"/>
                    <a:pt x="3703" y="6227"/>
                  </a:cubicBezTo>
                  <a:cubicBezTo>
                    <a:pt x="4072" y="5810"/>
                    <a:pt x="4251" y="5275"/>
                    <a:pt x="4215" y="4703"/>
                  </a:cubicBezTo>
                  <a:cubicBezTo>
                    <a:pt x="4156" y="3798"/>
                    <a:pt x="3608" y="2893"/>
                    <a:pt x="3072" y="2012"/>
                  </a:cubicBezTo>
                  <a:cubicBezTo>
                    <a:pt x="2953" y="1822"/>
                    <a:pt x="2846" y="1643"/>
                    <a:pt x="2727" y="1441"/>
                  </a:cubicBezTo>
                  <a:cubicBezTo>
                    <a:pt x="2696" y="1395"/>
                    <a:pt x="2646" y="1368"/>
                    <a:pt x="2591" y="1368"/>
                  </a:cubicBezTo>
                  <a:cubicBezTo>
                    <a:pt x="2561" y="1368"/>
                    <a:pt x="2530" y="1376"/>
                    <a:pt x="2501" y="1393"/>
                  </a:cubicBezTo>
                  <a:cubicBezTo>
                    <a:pt x="2429" y="1429"/>
                    <a:pt x="2406" y="1536"/>
                    <a:pt x="2441" y="1607"/>
                  </a:cubicBezTo>
                  <a:cubicBezTo>
                    <a:pt x="2560" y="1810"/>
                    <a:pt x="2667" y="2000"/>
                    <a:pt x="2787" y="2191"/>
                  </a:cubicBezTo>
                  <a:cubicBezTo>
                    <a:pt x="3322" y="3072"/>
                    <a:pt x="3822" y="3905"/>
                    <a:pt x="3894" y="4739"/>
                  </a:cubicBezTo>
                  <a:cubicBezTo>
                    <a:pt x="3918" y="5203"/>
                    <a:pt x="3775" y="5656"/>
                    <a:pt x="3453" y="6013"/>
                  </a:cubicBezTo>
                  <a:cubicBezTo>
                    <a:pt x="3144" y="6370"/>
                    <a:pt x="2715" y="6584"/>
                    <a:pt x="2251" y="6608"/>
                  </a:cubicBezTo>
                  <a:cubicBezTo>
                    <a:pt x="2209" y="6611"/>
                    <a:pt x="2168" y="6613"/>
                    <a:pt x="2127" y="6613"/>
                  </a:cubicBezTo>
                  <a:cubicBezTo>
                    <a:pt x="1708" y="6613"/>
                    <a:pt x="1314" y="6449"/>
                    <a:pt x="989" y="6168"/>
                  </a:cubicBezTo>
                  <a:cubicBezTo>
                    <a:pt x="632" y="5858"/>
                    <a:pt x="417" y="5417"/>
                    <a:pt x="393" y="4941"/>
                  </a:cubicBezTo>
                  <a:cubicBezTo>
                    <a:pt x="346" y="4108"/>
                    <a:pt x="751" y="3239"/>
                    <a:pt x="1167" y="2286"/>
                  </a:cubicBezTo>
                  <a:cubicBezTo>
                    <a:pt x="1429" y="1691"/>
                    <a:pt x="1703" y="1095"/>
                    <a:pt x="1870" y="476"/>
                  </a:cubicBezTo>
                  <a:cubicBezTo>
                    <a:pt x="1929" y="631"/>
                    <a:pt x="2001" y="774"/>
                    <a:pt x="2072" y="941"/>
                  </a:cubicBezTo>
                  <a:cubicBezTo>
                    <a:pt x="2106" y="992"/>
                    <a:pt x="2159" y="1031"/>
                    <a:pt x="2222" y="1031"/>
                  </a:cubicBezTo>
                  <a:cubicBezTo>
                    <a:pt x="2246" y="1031"/>
                    <a:pt x="2272" y="1025"/>
                    <a:pt x="2298" y="1012"/>
                  </a:cubicBezTo>
                  <a:cubicBezTo>
                    <a:pt x="2370" y="976"/>
                    <a:pt x="2417" y="881"/>
                    <a:pt x="2370" y="798"/>
                  </a:cubicBezTo>
                  <a:cubicBezTo>
                    <a:pt x="2263" y="572"/>
                    <a:pt x="2179" y="381"/>
                    <a:pt x="2108" y="179"/>
                  </a:cubicBezTo>
                  <a:cubicBezTo>
                    <a:pt x="2060" y="83"/>
                    <a:pt x="1953" y="0"/>
                    <a:pt x="18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09;p47">
              <a:extLst>
                <a:ext uri="{FF2B5EF4-FFF2-40B4-BE49-F238E27FC236}">
                  <a16:creationId xmlns:a16="http://schemas.microsoft.com/office/drawing/2014/main" id="{1D3F7595-876E-4C5E-A8BB-76BBC24709F9}"/>
                </a:ext>
              </a:extLst>
            </p:cNvPr>
            <p:cNvSpPr/>
            <p:nvPr/>
          </p:nvSpPr>
          <p:spPr>
            <a:xfrm>
              <a:off x="8170573" y="2617042"/>
              <a:ext cx="110528" cy="161888"/>
            </a:xfrm>
            <a:custGeom>
              <a:avLst/>
              <a:gdLst/>
              <a:ahLst/>
              <a:cxnLst/>
              <a:rect l="l" t="t" r="r" b="b"/>
              <a:pathLst>
                <a:path w="3454" h="5059" extrusionOk="0">
                  <a:moveTo>
                    <a:pt x="307" y="1"/>
                  </a:moveTo>
                  <a:cubicBezTo>
                    <a:pt x="276" y="1"/>
                    <a:pt x="245" y="8"/>
                    <a:pt x="215" y="22"/>
                  </a:cubicBezTo>
                  <a:cubicBezTo>
                    <a:pt x="108" y="70"/>
                    <a:pt x="61" y="177"/>
                    <a:pt x="72" y="273"/>
                  </a:cubicBezTo>
                  <a:cubicBezTo>
                    <a:pt x="156" y="773"/>
                    <a:pt x="120" y="1320"/>
                    <a:pt x="84" y="1856"/>
                  </a:cubicBezTo>
                  <a:cubicBezTo>
                    <a:pt x="49" y="2642"/>
                    <a:pt x="1" y="3463"/>
                    <a:pt x="299" y="4106"/>
                  </a:cubicBezTo>
                  <a:cubicBezTo>
                    <a:pt x="477" y="4499"/>
                    <a:pt x="811" y="4797"/>
                    <a:pt x="1204" y="4952"/>
                  </a:cubicBezTo>
                  <a:cubicBezTo>
                    <a:pt x="1394" y="5023"/>
                    <a:pt x="1596" y="5059"/>
                    <a:pt x="1787" y="5059"/>
                  </a:cubicBezTo>
                  <a:cubicBezTo>
                    <a:pt x="2013" y="5059"/>
                    <a:pt x="2251" y="5011"/>
                    <a:pt x="2454" y="4904"/>
                  </a:cubicBezTo>
                  <a:cubicBezTo>
                    <a:pt x="2847" y="4725"/>
                    <a:pt x="3144" y="4404"/>
                    <a:pt x="3287" y="3987"/>
                  </a:cubicBezTo>
                  <a:cubicBezTo>
                    <a:pt x="3454" y="3571"/>
                    <a:pt x="3442" y="3118"/>
                    <a:pt x="3251" y="2737"/>
                  </a:cubicBezTo>
                  <a:cubicBezTo>
                    <a:pt x="2954" y="2094"/>
                    <a:pt x="2299" y="1606"/>
                    <a:pt x="1668" y="1130"/>
                  </a:cubicBezTo>
                  <a:lnTo>
                    <a:pt x="1585" y="1046"/>
                  </a:lnTo>
                  <a:cubicBezTo>
                    <a:pt x="1552" y="1023"/>
                    <a:pt x="1518" y="1013"/>
                    <a:pt x="1485" y="1013"/>
                  </a:cubicBezTo>
                  <a:cubicBezTo>
                    <a:pt x="1434" y="1013"/>
                    <a:pt x="1387" y="1039"/>
                    <a:pt x="1358" y="1082"/>
                  </a:cubicBezTo>
                  <a:cubicBezTo>
                    <a:pt x="1299" y="1154"/>
                    <a:pt x="1311" y="1261"/>
                    <a:pt x="1382" y="1308"/>
                  </a:cubicBezTo>
                  <a:lnTo>
                    <a:pt x="1477" y="1380"/>
                  </a:lnTo>
                  <a:cubicBezTo>
                    <a:pt x="2096" y="1856"/>
                    <a:pt x="2680" y="2297"/>
                    <a:pt x="2954" y="2868"/>
                  </a:cubicBezTo>
                  <a:cubicBezTo>
                    <a:pt x="3097" y="3178"/>
                    <a:pt x="3109" y="3535"/>
                    <a:pt x="2989" y="3868"/>
                  </a:cubicBezTo>
                  <a:cubicBezTo>
                    <a:pt x="2870" y="4190"/>
                    <a:pt x="2632" y="4463"/>
                    <a:pt x="2323" y="4606"/>
                  </a:cubicBezTo>
                  <a:cubicBezTo>
                    <a:pt x="2158" y="4689"/>
                    <a:pt x="1979" y="4727"/>
                    <a:pt x="1798" y="4727"/>
                  </a:cubicBezTo>
                  <a:cubicBezTo>
                    <a:pt x="1639" y="4727"/>
                    <a:pt x="1478" y="4698"/>
                    <a:pt x="1323" y="4642"/>
                  </a:cubicBezTo>
                  <a:cubicBezTo>
                    <a:pt x="1001" y="4523"/>
                    <a:pt x="727" y="4261"/>
                    <a:pt x="596" y="3952"/>
                  </a:cubicBezTo>
                  <a:cubicBezTo>
                    <a:pt x="346" y="3392"/>
                    <a:pt x="370" y="2642"/>
                    <a:pt x="418" y="1856"/>
                  </a:cubicBezTo>
                  <a:cubicBezTo>
                    <a:pt x="453" y="1392"/>
                    <a:pt x="465" y="927"/>
                    <a:pt x="430" y="487"/>
                  </a:cubicBezTo>
                  <a:lnTo>
                    <a:pt x="430" y="487"/>
                  </a:lnTo>
                  <a:cubicBezTo>
                    <a:pt x="537" y="594"/>
                    <a:pt x="656" y="689"/>
                    <a:pt x="787" y="808"/>
                  </a:cubicBezTo>
                  <a:cubicBezTo>
                    <a:pt x="824" y="835"/>
                    <a:pt x="862" y="847"/>
                    <a:pt x="897" y="847"/>
                  </a:cubicBezTo>
                  <a:cubicBezTo>
                    <a:pt x="940" y="847"/>
                    <a:pt x="980" y="829"/>
                    <a:pt x="1013" y="796"/>
                  </a:cubicBezTo>
                  <a:cubicBezTo>
                    <a:pt x="1073" y="725"/>
                    <a:pt x="1061" y="630"/>
                    <a:pt x="1001" y="570"/>
                  </a:cubicBezTo>
                  <a:cubicBezTo>
                    <a:pt x="787" y="392"/>
                    <a:pt x="632" y="225"/>
                    <a:pt x="489" y="82"/>
                  </a:cubicBezTo>
                  <a:cubicBezTo>
                    <a:pt x="440" y="33"/>
                    <a:pt x="374" y="1"/>
                    <a:pt x="3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47432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2"/>
          <p:cNvSpPr txBox="1">
            <a:spLocks noGrp="1"/>
          </p:cNvSpPr>
          <p:nvPr>
            <p:ph type="subTitle" idx="1"/>
          </p:nvPr>
        </p:nvSpPr>
        <p:spPr>
          <a:xfrm>
            <a:off x="723975" y="3512700"/>
            <a:ext cx="2822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pt-PT" dirty="0"/>
              <a:t>Dados disponíveis, área de estudo e abordagem analítica</a:t>
            </a:r>
          </a:p>
        </p:txBody>
      </p:sp>
      <p:sp>
        <p:nvSpPr>
          <p:cNvPr id="303" name="Google Shape;303;p42"/>
          <p:cNvSpPr txBox="1">
            <a:spLocks noGrp="1"/>
          </p:cNvSpPr>
          <p:nvPr>
            <p:ph type="title"/>
          </p:nvPr>
        </p:nvSpPr>
        <p:spPr>
          <a:xfrm>
            <a:off x="723975" y="2856900"/>
            <a:ext cx="4457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02. </a:t>
            </a:r>
            <a:r>
              <a:rPr lang="pt-PT" dirty="0"/>
              <a:t>Metodologia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3743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2D776-7788-41D8-9037-6BFA2E4E8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Área de estudo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889E338-EDC7-448E-B3C4-A995C2AAE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00" y="934500"/>
            <a:ext cx="4193660" cy="3585064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1189D54C-5421-4B2A-8AC8-F1F53FCB0C4F}"/>
              </a:ext>
            </a:extLst>
          </p:cNvPr>
          <p:cNvGrpSpPr>
            <a:grpSpLocks noChangeAspect="1"/>
          </p:cNvGrpSpPr>
          <p:nvPr/>
        </p:nvGrpSpPr>
        <p:grpSpPr>
          <a:xfrm>
            <a:off x="5073177" y="2712207"/>
            <a:ext cx="1323649" cy="2068371"/>
            <a:chOff x="4765778" y="1668025"/>
            <a:chExt cx="3192703" cy="4989007"/>
          </a:xfrm>
        </p:grpSpPr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410C00C5-8CB5-4592-BC91-03659276D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65778" y="1668025"/>
              <a:ext cx="3192703" cy="4989007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E8E454EF-F6A2-40C4-9F18-3E4772A25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7F8F8"/>
                </a:clrFrom>
                <a:clrTo>
                  <a:srgbClr val="F7F8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65778" y="5818832"/>
              <a:ext cx="638175" cy="838200"/>
            </a:xfrm>
            <a:prstGeom prst="rect">
              <a:avLst/>
            </a:prstGeom>
          </p:spPr>
        </p:pic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EFE2FEA0-ADBA-463F-812E-761EA99E6473}"/>
              </a:ext>
            </a:extLst>
          </p:cNvPr>
          <p:cNvGrpSpPr>
            <a:grpSpLocks noChangeAspect="1"/>
          </p:cNvGrpSpPr>
          <p:nvPr/>
        </p:nvGrpSpPr>
        <p:grpSpPr>
          <a:xfrm>
            <a:off x="6927981" y="411772"/>
            <a:ext cx="1402069" cy="2101149"/>
            <a:chOff x="4794146" y="1788605"/>
            <a:chExt cx="3381857" cy="5068069"/>
          </a:xfrm>
        </p:grpSpPr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87FD27F8-5F45-4CAF-8538-3F5B13FD9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66446" y="1788605"/>
              <a:ext cx="3209557" cy="5068069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94F7D7F3-2DC2-4307-8DA2-A300E4D7F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7F8F8"/>
                </a:clrFrom>
                <a:clrTo>
                  <a:srgbClr val="F7F8F8">
                    <a:alpha val="0"/>
                  </a:srgbClr>
                </a:clrTo>
              </a:clrChange>
            </a:blip>
            <a:srcRect l="1967" t="1" r="81695" b="2843"/>
            <a:stretch/>
          </p:blipFill>
          <p:spPr>
            <a:xfrm>
              <a:off x="5150778" y="5939412"/>
              <a:ext cx="211455" cy="161004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CA4327E6-9BF3-4DC1-97A9-B5746B93CB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7F8F8"/>
                </a:clrFrom>
                <a:clrTo>
                  <a:srgbClr val="F7F8F8">
                    <a:alpha val="0"/>
                  </a:srgbClr>
                </a:clrTo>
              </a:clrChange>
            </a:blip>
            <a:srcRect l="20732" t="-7783"/>
            <a:stretch/>
          </p:blipFill>
          <p:spPr>
            <a:xfrm>
              <a:off x="4794146" y="6074124"/>
              <a:ext cx="924721" cy="161004"/>
            </a:xfrm>
            <a:prstGeom prst="rect">
              <a:avLst/>
            </a:prstGeom>
          </p:spPr>
        </p:pic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C144FDAD-D965-4AB9-AA5B-D85AD47CF280}"/>
              </a:ext>
            </a:extLst>
          </p:cNvPr>
          <p:cNvGrpSpPr/>
          <p:nvPr/>
        </p:nvGrpSpPr>
        <p:grpSpPr>
          <a:xfrm>
            <a:off x="5073177" y="411771"/>
            <a:ext cx="1509244" cy="2068372"/>
            <a:chOff x="4793138" y="361797"/>
            <a:chExt cx="1678939" cy="2312822"/>
          </a:xfrm>
        </p:grpSpPr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F1B62642-2D22-4C84-A6DB-289460A070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17" t="6262" r="-1817" b="6262"/>
            <a:stretch/>
          </p:blipFill>
          <p:spPr>
            <a:xfrm>
              <a:off x="5010219" y="361797"/>
              <a:ext cx="1461858" cy="2312822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3437352A-1C82-4D07-9BB5-6E010CCCC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93138" y="2053588"/>
              <a:ext cx="555659" cy="621031"/>
            </a:xfrm>
            <a:prstGeom prst="rect">
              <a:avLst/>
            </a:prstGeom>
          </p:spPr>
        </p:pic>
      </p:grpSp>
      <p:pic>
        <p:nvPicPr>
          <p:cNvPr id="27" name="Imagem 26">
            <a:extLst>
              <a:ext uri="{FF2B5EF4-FFF2-40B4-BE49-F238E27FC236}">
                <a16:creationId xmlns:a16="http://schemas.microsoft.com/office/drawing/2014/main" id="{160B75D9-1643-47A3-B18C-88589DC1D58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7981" y="2724699"/>
            <a:ext cx="1314104" cy="2069646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B43EEDC9-98AD-4FCF-8E7E-FAF0F280D98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7F8F8"/>
              </a:clrFrom>
              <a:clrTo>
                <a:srgbClr val="F7F8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30452" y="4465971"/>
            <a:ext cx="89216" cy="52299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571075CE-594D-4FF2-ACF7-3C6FB68AEB3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7F8F8"/>
              </a:clrFrom>
              <a:clrTo>
                <a:srgbClr val="F7F8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00837" y="4573450"/>
            <a:ext cx="338417" cy="66750"/>
          </a:xfrm>
          <a:prstGeom prst="rect">
            <a:avLst/>
          </a:pr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0AEB2E08-D217-4B79-902D-BFE5EC7ADA7B}"/>
              </a:ext>
            </a:extLst>
          </p:cNvPr>
          <p:cNvSpPr/>
          <p:nvPr/>
        </p:nvSpPr>
        <p:spPr>
          <a:xfrm>
            <a:off x="5001686" y="181553"/>
            <a:ext cx="3418414" cy="4819938"/>
          </a:xfrm>
          <a:prstGeom prst="rect">
            <a:avLst/>
          </a:prstGeom>
          <a:noFill/>
          <a:ln w="15875">
            <a:solidFill>
              <a:srgbClr val="2D4614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460358640">
                  <a:custGeom>
                    <a:avLst/>
                    <a:gdLst>
                      <a:gd name="connsiteX0" fmla="*/ 0 w 3809805"/>
                      <a:gd name="connsiteY0" fmla="*/ 0 h 6433572"/>
                      <a:gd name="connsiteX1" fmla="*/ 544258 w 3809805"/>
                      <a:gd name="connsiteY1" fmla="*/ 0 h 6433572"/>
                      <a:gd name="connsiteX2" fmla="*/ 1050418 w 3809805"/>
                      <a:gd name="connsiteY2" fmla="*/ 0 h 6433572"/>
                      <a:gd name="connsiteX3" fmla="*/ 1556577 w 3809805"/>
                      <a:gd name="connsiteY3" fmla="*/ 0 h 6433572"/>
                      <a:gd name="connsiteX4" fmla="*/ 2024639 w 3809805"/>
                      <a:gd name="connsiteY4" fmla="*/ 0 h 6433572"/>
                      <a:gd name="connsiteX5" fmla="*/ 2454603 w 3809805"/>
                      <a:gd name="connsiteY5" fmla="*/ 0 h 6433572"/>
                      <a:gd name="connsiteX6" fmla="*/ 2922665 w 3809805"/>
                      <a:gd name="connsiteY6" fmla="*/ 0 h 6433572"/>
                      <a:gd name="connsiteX7" fmla="*/ 3809805 w 3809805"/>
                      <a:gd name="connsiteY7" fmla="*/ 0 h 6433572"/>
                      <a:gd name="connsiteX8" fmla="*/ 3809805 w 3809805"/>
                      <a:gd name="connsiteY8" fmla="*/ 584870 h 6433572"/>
                      <a:gd name="connsiteX9" fmla="*/ 3809805 w 3809805"/>
                      <a:gd name="connsiteY9" fmla="*/ 1234076 h 6433572"/>
                      <a:gd name="connsiteX10" fmla="*/ 3809805 w 3809805"/>
                      <a:gd name="connsiteY10" fmla="*/ 1818946 h 6433572"/>
                      <a:gd name="connsiteX11" fmla="*/ 3809805 w 3809805"/>
                      <a:gd name="connsiteY11" fmla="*/ 2468152 h 6433572"/>
                      <a:gd name="connsiteX12" fmla="*/ 3809805 w 3809805"/>
                      <a:gd name="connsiteY12" fmla="*/ 3181694 h 6433572"/>
                      <a:gd name="connsiteX13" fmla="*/ 3809805 w 3809805"/>
                      <a:gd name="connsiteY13" fmla="*/ 3702228 h 6433572"/>
                      <a:gd name="connsiteX14" fmla="*/ 3809805 w 3809805"/>
                      <a:gd name="connsiteY14" fmla="*/ 4094091 h 6433572"/>
                      <a:gd name="connsiteX15" fmla="*/ 3809805 w 3809805"/>
                      <a:gd name="connsiteY15" fmla="*/ 4743297 h 6433572"/>
                      <a:gd name="connsiteX16" fmla="*/ 3809805 w 3809805"/>
                      <a:gd name="connsiteY16" fmla="*/ 5263832 h 6433572"/>
                      <a:gd name="connsiteX17" fmla="*/ 3809805 w 3809805"/>
                      <a:gd name="connsiteY17" fmla="*/ 6433572 h 6433572"/>
                      <a:gd name="connsiteX18" fmla="*/ 3341743 w 3809805"/>
                      <a:gd name="connsiteY18" fmla="*/ 6433572 h 6433572"/>
                      <a:gd name="connsiteX19" fmla="*/ 2873681 w 3809805"/>
                      <a:gd name="connsiteY19" fmla="*/ 6433572 h 6433572"/>
                      <a:gd name="connsiteX20" fmla="*/ 2329424 w 3809805"/>
                      <a:gd name="connsiteY20" fmla="*/ 6433572 h 6433572"/>
                      <a:gd name="connsiteX21" fmla="*/ 1823264 w 3809805"/>
                      <a:gd name="connsiteY21" fmla="*/ 6433572 h 6433572"/>
                      <a:gd name="connsiteX22" fmla="*/ 1355202 w 3809805"/>
                      <a:gd name="connsiteY22" fmla="*/ 6433572 h 6433572"/>
                      <a:gd name="connsiteX23" fmla="*/ 772846 w 3809805"/>
                      <a:gd name="connsiteY23" fmla="*/ 6433572 h 6433572"/>
                      <a:gd name="connsiteX24" fmla="*/ 0 w 3809805"/>
                      <a:gd name="connsiteY24" fmla="*/ 6433572 h 6433572"/>
                      <a:gd name="connsiteX25" fmla="*/ 0 w 3809805"/>
                      <a:gd name="connsiteY25" fmla="*/ 5720030 h 6433572"/>
                      <a:gd name="connsiteX26" fmla="*/ 0 w 3809805"/>
                      <a:gd name="connsiteY26" fmla="*/ 5263832 h 6433572"/>
                      <a:gd name="connsiteX27" fmla="*/ 0 w 3809805"/>
                      <a:gd name="connsiteY27" fmla="*/ 4678961 h 6433572"/>
                      <a:gd name="connsiteX28" fmla="*/ 0 w 3809805"/>
                      <a:gd name="connsiteY28" fmla="*/ 3965420 h 6433572"/>
                      <a:gd name="connsiteX29" fmla="*/ 0 w 3809805"/>
                      <a:gd name="connsiteY29" fmla="*/ 3251878 h 6433572"/>
                      <a:gd name="connsiteX30" fmla="*/ 0 w 3809805"/>
                      <a:gd name="connsiteY30" fmla="*/ 2860015 h 6433572"/>
                      <a:gd name="connsiteX31" fmla="*/ 0 w 3809805"/>
                      <a:gd name="connsiteY31" fmla="*/ 2210809 h 6433572"/>
                      <a:gd name="connsiteX32" fmla="*/ 0 w 3809805"/>
                      <a:gd name="connsiteY32" fmla="*/ 1754611 h 6433572"/>
                      <a:gd name="connsiteX33" fmla="*/ 0 w 3809805"/>
                      <a:gd name="connsiteY33" fmla="*/ 1362748 h 6433572"/>
                      <a:gd name="connsiteX34" fmla="*/ 0 w 3809805"/>
                      <a:gd name="connsiteY34" fmla="*/ 906549 h 6433572"/>
                      <a:gd name="connsiteX35" fmla="*/ 0 w 3809805"/>
                      <a:gd name="connsiteY35" fmla="*/ 514686 h 6433572"/>
                      <a:gd name="connsiteX36" fmla="*/ 0 w 3809805"/>
                      <a:gd name="connsiteY36" fmla="*/ 0 h 6433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3809805" h="6433572" extrusionOk="0">
                        <a:moveTo>
                          <a:pt x="0" y="0"/>
                        </a:moveTo>
                        <a:cubicBezTo>
                          <a:pt x="125672" y="-60104"/>
                          <a:pt x="304920" y="12356"/>
                          <a:pt x="544258" y="0"/>
                        </a:cubicBezTo>
                        <a:cubicBezTo>
                          <a:pt x="783596" y="-12356"/>
                          <a:pt x="808283" y="47444"/>
                          <a:pt x="1050418" y="0"/>
                        </a:cubicBezTo>
                        <a:cubicBezTo>
                          <a:pt x="1292553" y="-47444"/>
                          <a:pt x="1353806" y="25341"/>
                          <a:pt x="1556577" y="0"/>
                        </a:cubicBezTo>
                        <a:cubicBezTo>
                          <a:pt x="1759348" y="-25341"/>
                          <a:pt x="1887244" y="27587"/>
                          <a:pt x="2024639" y="0"/>
                        </a:cubicBezTo>
                        <a:cubicBezTo>
                          <a:pt x="2162034" y="-27587"/>
                          <a:pt x="2317262" y="44314"/>
                          <a:pt x="2454603" y="0"/>
                        </a:cubicBezTo>
                        <a:cubicBezTo>
                          <a:pt x="2591944" y="-44314"/>
                          <a:pt x="2812992" y="20732"/>
                          <a:pt x="2922665" y="0"/>
                        </a:cubicBezTo>
                        <a:cubicBezTo>
                          <a:pt x="3032338" y="-20732"/>
                          <a:pt x="3492604" y="17460"/>
                          <a:pt x="3809805" y="0"/>
                        </a:cubicBezTo>
                        <a:cubicBezTo>
                          <a:pt x="3809983" y="169907"/>
                          <a:pt x="3787262" y="297401"/>
                          <a:pt x="3809805" y="584870"/>
                        </a:cubicBezTo>
                        <a:cubicBezTo>
                          <a:pt x="3832348" y="872339"/>
                          <a:pt x="3801323" y="1033189"/>
                          <a:pt x="3809805" y="1234076"/>
                        </a:cubicBezTo>
                        <a:cubicBezTo>
                          <a:pt x="3818287" y="1434963"/>
                          <a:pt x="3796861" y="1669415"/>
                          <a:pt x="3809805" y="1818946"/>
                        </a:cubicBezTo>
                        <a:cubicBezTo>
                          <a:pt x="3822749" y="1968477"/>
                          <a:pt x="3783305" y="2250958"/>
                          <a:pt x="3809805" y="2468152"/>
                        </a:cubicBezTo>
                        <a:cubicBezTo>
                          <a:pt x="3836305" y="2685346"/>
                          <a:pt x="3800283" y="2889583"/>
                          <a:pt x="3809805" y="3181694"/>
                        </a:cubicBezTo>
                        <a:cubicBezTo>
                          <a:pt x="3819327" y="3473805"/>
                          <a:pt x="3808689" y="3491885"/>
                          <a:pt x="3809805" y="3702228"/>
                        </a:cubicBezTo>
                        <a:cubicBezTo>
                          <a:pt x="3810921" y="3912571"/>
                          <a:pt x="3798046" y="3995576"/>
                          <a:pt x="3809805" y="4094091"/>
                        </a:cubicBezTo>
                        <a:cubicBezTo>
                          <a:pt x="3821564" y="4192606"/>
                          <a:pt x="3786044" y="4479153"/>
                          <a:pt x="3809805" y="4743297"/>
                        </a:cubicBezTo>
                        <a:cubicBezTo>
                          <a:pt x="3833566" y="5007441"/>
                          <a:pt x="3797551" y="5085870"/>
                          <a:pt x="3809805" y="5263832"/>
                        </a:cubicBezTo>
                        <a:cubicBezTo>
                          <a:pt x="3822059" y="5441795"/>
                          <a:pt x="3761727" y="6098292"/>
                          <a:pt x="3809805" y="6433572"/>
                        </a:cubicBezTo>
                        <a:cubicBezTo>
                          <a:pt x="3585985" y="6469557"/>
                          <a:pt x="3532110" y="6429925"/>
                          <a:pt x="3341743" y="6433572"/>
                        </a:cubicBezTo>
                        <a:cubicBezTo>
                          <a:pt x="3151376" y="6437219"/>
                          <a:pt x="3036937" y="6386193"/>
                          <a:pt x="2873681" y="6433572"/>
                        </a:cubicBezTo>
                        <a:cubicBezTo>
                          <a:pt x="2710425" y="6480951"/>
                          <a:pt x="2589742" y="6420135"/>
                          <a:pt x="2329424" y="6433572"/>
                        </a:cubicBezTo>
                        <a:cubicBezTo>
                          <a:pt x="2069106" y="6447009"/>
                          <a:pt x="1997016" y="6395194"/>
                          <a:pt x="1823264" y="6433572"/>
                        </a:cubicBezTo>
                        <a:cubicBezTo>
                          <a:pt x="1649512" y="6471950"/>
                          <a:pt x="1564754" y="6424669"/>
                          <a:pt x="1355202" y="6433572"/>
                        </a:cubicBezTo>
                        <a:cubicBezTo>
                          <a:pt x="1145650" y="6442475"/>
                          <a:pt x="995896" y="6409598"/>
                          <a:pt x="772846" y="6433572"/>
                        </a:cubicBezTo>
                        <a:cubicBezTo>
                          <a:pt x="549796" y="6457546"/>
                          <a:pt x="319303" y="6417726"/>
                          <a:pt x="0" y="6433572"/>
                        </a:cubicBezTo>
                        <a:cubicBezTo>
                          <a:pt x="-9383" y="6111522"/>
                          <a:pt x="41094" y="5937450"/>
                          <a:pt x="0" y="5720030"/>
                        </a:cubicBezTo>
                        <a:cubicBezTo>
                          <a:pt x="-41094" y="5502610"/>
                          <a:pt x="3702" y="5373060"/>
                          <a:pt x="0" y="5263832"/>
                        </a:cubicBezTo>
                        <a:cubicBezTo>
                          <a:pt x="-3702" y="5154604"/>
                          <a:pt x="29040" y="4958615"/>
                          <a:pt x="0" y="4678961"/>
                        </a:cubicBezTo>
                        <a:cubicBezTo>
                          <a:pt x="-29040" y="4399307"/>
                          <a:pt x="49780" y="4208122"/>
                          <a:pt x="0" y="3965420"/>
                        </a:cubicBezTo>
                        <a:cubicBezTo>
                          <a:pt x="-49780" y="3722718"/>
                          <a:pt x="63605" y="3438437"/>
                          <a:pt x="0" y="3251878"/>
                        </a:cubicBezTo>
                        <a:cubicBezTo>
                          <a:pt x="-63605" y="3065319"/>
                          <a:pt x="44343" y="2952133"/>
                          <a:pt x="0" y="2860015"/>
                        </a:cubicBezTo>
                        <a:cubicBezTo>
                          <a:pt x="-44343" y="2767897"/>
                          <a:pt x="70891" y="2440857"/>
                          <a:pt x="0" y="2210809"/>
                        </a:cubicBezTo>
                        <a:cubicBezTo>
                          <a:pt x="-70891" y="1980761"/>
                          <a:pt x="29165" y="1858554"/>
                          <a:pt x="0" y="1754611"/>
                        </a:cubicBezTo>
                        <a:cubicBezTo>
                          <a:pt x="-29165" y="1650668"/>
                          <a:pt x="5179" y="1533598"/>
                          <a:pt x="0" y="1362748"/>
                        </a:cubicBezTo>
                        <a:cubicBezTo>
                          <a:pt x="-5179" y="1191898"/>
                          <a:pt x="31679" y="1088902"/>
                          <a:pt x="0" y="906549"/>
                        </a:cubicBezTo>
                        <a:cubicBezTo>
                          <a:pt x="-31679" y="724196"/>
                          <a:pt x="25572" y="663893"/>
                          <a:pt x="0" y="514686"/>
                        </a:cubicBezTo>
                        <a:cubicBezTo>
                          <a:pt x="-25572" y="365479"/>
                          <a:pt x="60998" y="2255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pt-PT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" name="Seta: Para a Direita 33">
            <a:extLst>
              <a:ext uri="{FF2B5EF4-FFF2-40B4-BE49-F238E27FC236}">
                <a16:creationId xmlns:a16="http://schemas.microsoft.com/office/drawing/2014/main" id="{006A6A21-0478-4C49-9A72-300532B70566}"/>
              </a:ext>
            </a:extLst>
          </p:cNvPr>
          <p:cNvSpPr/>
          <p:nvPr/>
        </p:nvSpPr>
        <p:spPr>
          <a:xfrm>
            <a:off x="4541520" y="2571750"/>
            <a:ext cx="429686" cy="468630"/>
          </a:xfrm>
          <a:prstGeom prst="rightArrow">
            <a:avLst/>
          </a:prstGeom>
          <a:ln w="19050">
            <a:solidFill>
              <a:srgbClr val="2F48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97F109D-D818-42A9-9BB3-7DCCEBB8047C}"/>
              </a:ext>
            </a:extLst>
          </p:cNvPr>
          <p:cNvSpPr txBox="1"/>
          <p:nvPr/>
        </p:nvSpPr>
        <p:spPr>
          <a:xfrm>
            <a:off x="5289098" y="213003"/>
            <a:ext cx="1293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b="1" dirty="0"/>
              <a:t>Elevação (</a:t>
            </a:r>
            <a:r>
              <a:rPr lang="pt-PT" sz="800" b="1" dirty="0" err="1"/>
              <a:t>mdt</a:t>
            </a:r>
            <a:r>
              <a:rPr lang="pt-PT" sz="800" b="1" dirty="0"/>
              <a:t> 25m)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468AC33D-7246-4BFC-828B-5954D5821C19}"/>
              </a:ext>
            </a:extLst>
          </p:cNvPr>
          <p:cNvSpPr txBox="1"/>
          <p:nvPr/>
        </p:nvSpPr>
        <p:spPr>
          <a:xfrm>
            <a:off x="7194554" y="216338"/>
            <a:ext cx="1293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b="1" dirty="0"/>
              <a:t>Rede Hidrográfica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13E6E3B3-5460-4E75-8D90-898798DEE154}"/>
              </a:ext>
            </a:extLst>
          </p:cNvPr>
          <p:cNvSpPr txBox="1"/>
          <p:nvPr/>
        </p:nvSpPr>
        <p:spPr>
          <a:xfrm>
            <a:off x="5120962" y="2530114"/>
            <a:ext cx="14614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b="1" dirty="0"/>
              <a:t>Ocupação solo: urbano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B3041318-73B6-479F-9E37-AB4392A7346B}"/>
              </a:ext>
            </a:extLst>
          </p:cNvPr>
          <p:cNvSpPr txBox="1"/>
          <p:nvPr/>
        </p:nvSpPr>
        <p:spPr>
          <a:xfrm>
            <a:off x="7047257" y="2538774"/>
            <a:ext cx="14614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b="1" dirty="0"/>
              <a:t>Rede Viária</a:t>
            </a:r>
          </a:p>
        </p:txBody>
      </p:sp>
    </p:spTree>
    <p:extLst>
      <p:ext uri="{BB962C8B-B14F-4D97-AF65-F5344CB8AC3E}">
        <p14:creationId xmlns:p14="http://schemas.microsoft.com/office/powerpoint/2010/main" val="385082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3"/>
          <p:cNvSpPr txBox="1">
            <a:spLocks noGrp="1"/>
          </p:cNvSpPr>
          <p:nvPr>
            <p:ph type="title"/>
          </p:nvPr>
        </p:nvSpPr>
        <p:spPr>
          <a:xfrm>
            <a:off x="723900" y="361800"/>
            <a:ext cx="769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Abordagem metodológica</a:t>
            </a:r>
            <a:endParaRPr dirty="0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96D9586F-2BD5-4480-A7BF-91AF642D5290}"/>
              </a:ext>
            </a:extLst>
          </p:cNvPr>
          <p:cNvGrpSpPr/>
          <p:nvPr/>
        </p:nvGrpSpPr>
        <p:grpSpPr>
          <a:xfrm>
            <a:off x="221674" y="2101428"/>
            <a:ext cx="1825259" cy="1275707"/>
            <a:chOff x="1" y="1200883"/>
            <a:chExt cx="1825259" cy="1275707"/>
          </a:xfrm>
        </p:grpSpPr>
        <p:pic>
          <p:nvPicPr>
            <p:cNvPr id="4" name="Gráfico 11" descr="Agricultor">
              <a:extLst>
                <a:ext uri="{FF2B5EF4-FFF2-40B4-BE49-F238E27FC236}">
                  <a16:creationId xmlns:a16="http://schemas.microsoft.com/office/drawing/2014/main" id="{521F7568-B284-4D03-AF1E-2FCB10B14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903" y="1200883"/>
              <a:ext cx="513300" cy="513300"/>
            </a:xfrm>
            <a:prstGeom prst="rect">
              <a:avLst/>
            </a:prstGeom>
          </p:spPr>
        </p:pic>
        <p:pic>
          <p:nvPicPr>
            <p:cNvPr id="5" name="Gráfico 15" descr="Paisagem de autoestrada">
              <a:extLst>
                <a:ext uri="{FF2B5EF4-FFF2-40B4-BE49-F238E27FC236}">
                  <a16:creationId xmlns:a16="http://schemas.microsoft.com/office/drawing/2014/main" id="{CEFCFAA6-FB13-4C33-9A44-365E2B6D6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" y="1963290"/>
              <a:ext cx="513300" cy="513300"/>
            </a:xfrm>
            <a:prstGeom prst="rect">
              <a:avLst/>
            </a:prstGeom>
          </p:spPr>
        </p:pic>
        <p:sp>
          <p:nvSpPr>
            <p:cNvPr id="6" name="CaixaDeTexto 17">
              <a:extLst>
                <a:ext uri="{FF2B5EF4-FFF2-40B4-BE49-F238E27FC236}">
                  <a16:creationId xmlns:a16="http://schemas.microsoft.com/office/drawing/2014/main" id="{56806A7C-5526-4759-87AF-49EAAB67EB3B}"/>
                </a:ext>
              </a:extLst>
            </p:cNvPr>
            <p:cNvSpPr txBox="1"/>
            <p:nvPr/>
          </p:nvSpPr>
          <p:spPr>
            <a:xfrm>
              <a:off x="426633" y="1211312"/>
              <a:ext cx="139862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>
                  <a:solidFill>
                    <a:srgbClr val="324A00"/>
                  </a:solidFill>
                </a:rPr>
                <a:t>Endógenas</a:t>
              </a:r>
            </a:p>
            <a:p>
              <a:r>
                <a:rPr lang="pt-PT" sz="1200" b="1" dirty="0">
                  <a:solidFill>
                    <a:srgbClr val="324A00"/>
                  </a:solidFill>
                </a:rPr>
                <a:t>(29 variáveis)</a:t>
              </a:r>
              <a:endParaRPr lang="pt-PT" b="1" dirty="0">
                <a:solidFill>
                  <a:srgbClr val="324A00"/>
                </a:solidFill>
              </a:endParaRPr>
            </a:p>
          </p:txBody>
        </p:sp>
        <p:sp>
          <p:nvSpPr>
            <p:cNvPr id="7" name="CaixaDeTexto 20">
              <a:extLst>
                <a:ext uri="{FF2B5EF4-FFF2-40B4-BE49-F238E27FC236}">
                  <a16:creationId xmlns:a16="http://schemas.microsoft.com/office/drawing/2014/main" id="{18BD2FD6-62FA-4582-8F26-7717F16E0258}"/>
                </a:ext>
              </a:extLst>
            </p:cNvPr>
            <p:cNvSpPr txBox="1"/>
            <p:nvPr/>
          </p:nvSpPr>
          <p:spPr>
            <a:xfrm>
              <a:off x="426633" y="1977144"/>
              <a:ext cx="139862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>
                  <a:solidFill>
                    <a:srgbClr val="324A00"/>
                  </a:solidFill>
                </a:rPr>
                <a:t>Exógenas</a:t>
              </a:r>
            </a:p>
            <a:p>
              <a:r>
                <a:rPr lang="pt-PT" sz="1200" b="1" dirty="0">
                  <a:solidFill>
                    <a:srgbClr val="324A00"/>
                  </a:solidFill>
                </a:rPr>
                <a:t>(13 variáveis)</a:t>
              </a:r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4A5BACE6-8F41-4B22-9C7F-10C69EB22C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8340" y="934495"/>
            <a:ext cx="7098448" cy="420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04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2"/>
          <p:cNvSpPr txBox="1">
            <a:spLocks noGrp="1"/>
          </p:cNvSpPr>
          <p:nvPr>
            <p:ph type="subTitle" idx="1"/>
          </p:nvPr>
        </p:nvSpPr>
        <p:spPr>
          <a:xfrm>
            <a:off x="723975" y="3698700"/>
            <a:ext cx="4259086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pt-PT" dirty="0"/>
              <a:t>Caracterização das SPA nas freguesias</a:t>
            </a:r>
            <a:br>
              <a:rPr lang="pt-PT" dirty="0"/>
            </a:br>
            <a:r>
              <a:rPr lang="pt-PT" dirty="0"/>
              <a:t>Breve revisão e interpretação dos resultados</a:t>
            </a:r>
          </a:p>
        </p:txBody>
      </p:sp>
      <p:sp>
        <p:nvSpPr>
          <p:cNvPr id="303" name="Google Shape;303;p42"/>
          <p:cNvSpPr txBox="1">
            <a:spLocks noGrp="1"/>
          </p:cNvSpPr>
          <p:nvPr>
            <p:ph type="title"/>
          </p:nvPr>
        </p:nvSpPr>
        <p:spPr>
          <a:xfrm>
            <a:off x="723975" y="2856900"/>
            <a:ext cx="4457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03. </a:t>
            </a:r>
            <a:r>
              <a:rPr lang="pt-PT" dirty="0"/>
              <a:t>Apresentação de resultados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4108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0B5F4CA1-3C69-47B7-855D-4443B1D6F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46" y="204612"/>
            <a:ext cx="7696200" cy="572700"/>
          </a:xfrm>
        </p:spPr>
        <p:txBody>
          <a:bodyPr/>
          <a:lstStyle/>
          <a:p>
            <a:r>
              <a:rPr lang="pt-PT" dirty="0"/>
              <a:t>Dendrograma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92EC051-781E-4830-AF61-D27A29DA2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910956"/>
            <a:ext cx="9144000" cy="402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80178"/>
      </p:ext>
    </p:extLst>
  </p:cSld>
  <p:clrMapOvr>
    <a:masterClrMapping/>
  </p:clrMapOvr>
</p:sld>
</file>

<file path=ppt/theme/theme1.xml><?xml version="1.0" encoding="utf-8"?>
<a:theme xmlns:a="http://schemas.openxmlformats.org/drawingml/2006/main" name="Sustainable Agriculture Project Proposal by Slidesgo">
  <a:themeElements>
    <a:clrScheme name="Simple Light">
      <a:dk1>
        <a:srgbClr val="000000"/>
      </a:dk1>
      <a:lt1>
        <a:srgbClr val="FFFFFF"/>
      </a:lt1>
      <a:dk2>
        <a:srgbClr val="666666"/>
      </a:dk2>
      <a:lt2>
        <a:srgbClr val="F4F7DA"/>
      </a:lt2>
      <a:accent1>
        <a:srgbClr val="B4BD6E"/>
      </a:accent1>
      <a:accent2>
        <a:srgbClr val="63753C"/>
      </a:accent2>
      <a:accent3>
        <a:srgbClr val="324A00"/>
      </a:accent3>
      <a:accent4>
        <a:srgbClr val="B45400"/>
      </a:accent4>
      <a:accent5>
        <a:srgbClr val="8C4303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8649</TotalTime>
  <Words>2150</Words>
  <Application>Microsoft Office PowerPoint</Application>
  <PresentationFormat>Apresentação no Ecrã (16:9)</PresentationFormat>
  <Paragraphs>214</Paragraphs>
  <Slides>24</Slides>
  <Notes>22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24</vt:i4>
      </vt:variant>
    </vt:vector>
  </HeadingPairs>
  <TitlesOfParts>
    <vt:vector size="30" baseType="lpstr">
      <vt:lpstr>Playfair Display</vt:lpstr>
      <vt:lpstr>Montserrat Medium</vt:lpstr>
      <vt:lpstr>Montserrat</vt:lpstr>
      <vt:lpstr>Wingdings</vt:lpstr>
      <vt:lpstr>Arial</vt:lpstr>
      <vt:lpstr>Sustainable Agriculture Project Proposal by Slidesgo</vt:lpstr>
      <vt:lpstr>As escolhas produtivas dos agricultores</vt:lpstr>
      <vt:lpstr>Agenda</vt:lpstr>
      <vt:lpstr>01. Objetivos</vt:lpstr>
      <vt:lpstr>Objetivos gerais</vt:lpstr>
      <vt:lpstr>02. Metodologia</vt:lpstr>
      <vt:lpstr>Área de estudo</vt:lpstr>
      <vt:lpstr>Abordagem metodológica</vt:lpstr>
      <vt:lpstr>03. Apresentação de resultados</vt:lpstr>
      <vt:lpstr>Dendrograma </vt:lpstr>
      <vt:lpstr>Resultados da análise de clusters</vt:lpstr>
      <vt:lpstr>Cluster 1 - Bovinos</vt:lpstr>
      <vt:lpstr>Cluster 2 - Arroz / Arvense</vt:lpstr>
      <vt:lpstr>Cluster 3 - Poli-pecuária</vt:lpstr>
      <vt:lpstr>Cluster 4 - Ovinos </vt:lpstr>
      <vt:lpstr>Cluster 5 - Olival / Fruticultura </vt:lpstr>
      <vt:lpstr>Cluster 6 - Caprinos </vt:lpstr>
      <vt:lpstr>Cluster 7 - Leite (Bovino) </vt:lpstr>
      <vt:lpstr>Cluster 8 - Tomate / Vinha / Equídeos </vt:lpstr>
      <vt:lpstr>Cluster 9 - Horticultura  </vt:lpstr>
      <vt:lpstr>Cluster 10 - Pinheiro Manso   </vt:lpstr>
      <vt:lpstr>Produtividade do trabalho</vt:lpstr>
      <vt:lpstr>Resumo cluster – variáveis exógenas</vt:lpstr>
      <vt:lpstr>Considerações gerais</vt:lpstr>
      <vt:lpstr>Obrigado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 escolhas do agricultor alentejano</dc:title>
  <dc:creator>CAPELA Joana R (parceiro)</dc:creator>
  <cp:lastModifiedBy>CAPELA Joana R (parceiro)</cp:lastModifiedBy>
  <cp:revision>110</cp:revision>
  <dcterms:modified xsi:type="dcterms:W3CDTF">2021-05-21T19:53:36Z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811530c-902c-4b75-8616-d6c82cd1332a_Enabled">
    <vt:lpwstr>true</vt:lpwstr>
  </property>
  <property fmtid="{D5CDD505-2E9C-101B-9397-08002B2CF9AE}" pid="3" name="MSIP_Label_9811530c-902c-4b75-8616-d6c82cd1332a_SetDate">
    <vt:lpwstr>2021-05-11T20:46:25Z</vt:lpwstr>
  </property>
  <property fmtid="{D5CDD505-2E9C-101B-9397-08002B2CF9AE}" pid="4" name="MSIP_Label_9811530c-902c-4b75-8616-d6c82cd1332a_Method">
    <vt:lpwstr>Standard</vt:lpwstr>
  </property>
  <property fmtid="{D5CDD505-2E9C-101B-9397-08002B2CF9AE}" pid="5" name="MSIP_Label_9811530c-902c-4b75-8616-d6c82cd1332a_Name">
    <vt:lpwstr>9811530c-902c-4b75-8616-d6c82cd1332a</vt:lpwstr>
  </property>
  <property fmtid="{D5CDD505-2E9C-101B-9397-08002B2CF9AE}" pid="6" name="MSIP_Label_9811530c-902c-4b75-8616-d6c82cd1332a_SiteId">
    <vt:lpwstr>bf86fbdb-f8c2-440e-923c-05a60dc2bc9b</vt:lpwstr>
  </property>
  <property fmtid="{D5CDD505-2E9C-101B-9397-08002B2CF9AE}" pid="7" name="MSIP_Label_9811530c-902c-4b75-8616-d6c82cd1332a_ActionId">
    <vt:lpwstr>e1b24e99-eb05-4662-9af4-2a09a074c69a</vt:lpwstr>
  </property>
  <property fmtid="{D5CDD505-2E9C-101B-9397-08002B2CF9AE}" pid="8" name="MSIP_Label_9811530c-902c-4b75-8616-d6c82cd1332a_ContentBits">
    <vt:lpwstr>0</vt:lpwstr>
  </property>
</Properties>
</file>